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63"/>
  </p:notesMasterIdLst>
  <p:sldIdLst>
    <p:sldId id="256" r:id="rId2"/>
    <p:sldId id="265" r:id="rId3"/>
    <p:sldId id="528" r:id="rId4"/>
    <p:sldId id="520" r:id="rId5"/>
    <p:sldId id="521" r:id="rId6"/>
    <p:sldId id="525" r:id="rId7"/>
    <p:sldId id="587" r:id="rId8"/>
    <p:sldId id="258" r:id="rId9"/>
    <p:sldId id="302" r:id="rId10"/>
    <p:sldId id="588" r:id="rId11"/>
    <p:sldId id="529" r:id="rId12"/>
    <p:sldId id="590" r:id="rId13"/>
    <p:sldId id="530" r:id="rId14"/>
    <p:sldId id="591" r:id="rId15"/>
    <p:sldId id="533" r:id="rId16"/>
    <p:sldId id="592" r:id="rId17"/>
    <p:sldId id="531" r:id="rId18"/>
    <p:sldId id="303" r:id="rId19"/>
    <p:sldId id="546" r:id="rId20"/>
    <p:sldId id="545" r:id="rId21"/>
    <p:sldId id="548" r:id="rId22"/>
    <p:sldId id="552" r:id="rId23"/>
    <p:sldId id="551" r:id="rId24"/>
    <p:sldId id="553" r:id="rId25"/>
    <p:sldId id="557" r:id="rId26"/>
    <p:sldId id="555" r:id="rId27"/>
    <p:sldId id="554" r:id="rId28"/>
    <p:sldId id="558" r:id="rId29"/>
    <p:sldId id="559" r:id="rId30"/>
    <p:sldId id="560" r:id="rId31"/>
    <p:sldId id="561" r:id="rId32"/>
    <p:sldId id="562" r:id="rId33"/>
    <p:sldId id="563" r:id="rId34"/>
    <p:sldId id="565" r:id="rId35"/>
    <p:sldId id="567" r:id="rId36"/>
    <p:sldId id="566" r:id="rId37"/>
    <p:sldId id="568" r:id="rId38"/>
    <p:sldId id="569" r:id="rId39"/>
    <p:sldId id="570" r:id="rId40"/>
    <p:sldId id="571" r:id="rId41"/>
    <p:sldId id="573" r:id="rId42"/>
    <p:sldId id="572" r:id="rId43"/>
    <p:sldId id="574" r:id="rId44"/>
    <p:sldId id="593" r:id="rId45"/>
    <p:sldId id="595" r:id="rId46"/>
    <p:sldId id="579" r:id="rId47"/>
    <p:sldId id="583" r:id="rId48"/>
    <p:sldId id="580" r:id="rId49"/>
    <p:sldId id="581" r:id="rId50"/>
    <p:sldId id="596" r:id="rId51"/>
    <p:sldId id="585" r:id="rId52"/>
    <p:sldId id="586" r:id="rId53"/>
    <p:sldId id="535" r:id="rId54"/>
    <p:sldId id="578" r:id="rId55"/>
    <p:sldId id="540" r:id="rId56"/>
    <p:sldId id="541" r:id="rId57"/>
    <p:sldId id="542" r:id="rId58"/>
    <p:sldId id="543" r:id="rId59"/>
    <p:sldId id="575" r:id="rId60"/>
    <p:sldId id="576" r:id="rId61"/>
    <p:sldId id="577" r:id="rId6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4"/>
    </p:embeddedFont>
    <p:embeddedFont>
      <p:font typeface="Cousine" panose="020B0604020202020204" charset="0"/>
      <p:regular r:id="rId65"/>
      <p:bold r:id="rId66"/>
      <p:italic r:id="rId67"/>
      <p:boldItalic r:id="rId68"/>
    </p:embeddedFont>
    <p:embeddedFont>
      <p:font typeface="Garamond" panose="02020404030301010803" pitchFamily="18" charset="0"/>
      <p:regular r:id="rId69"/>
      <p:bold r:id="rId70"/>
      <p:italic r:id="rId71"/>
    </p:embeddedFont>
    <p:embeddedFont>
      <p:font typeface="Segoe UI" panose="020B0502040204020203" pitchFamily="3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55EEA4-988B-492D-99E5-9B07CBB69424}">
  <a:tblStyle styleId="{FC55EEA4-988B-492D-99E5-9B07CBB69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16E642-95D0-4B56-8B43-F84085D114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034" autoAdjust="0"/>
  </p:normalViewPr>
  <p:slideViewPr>
    <p:cSldViewPr snapToGrid="0">
      <p:cViewPr varScale="1">
        <p:scale>
          <a:sx n="83" d="100"/>
          <a:sy n="83" d="100"/>
        </p:scale>
        <p:origin x="14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MX" b="1" dirty="0" err="1"/>
              <a:t>Dunbar’s</a:t>
            </a:r>
            <a:r>
              <a:rPr lang="es-MX" b="1" dirty="0"/>
              <a:t> </a:t>
            </a:r>
            <a:r>
              <a:rPr lang="es-MX" b="1" dirty="0" err="1"/>
              <a:t>Number</a:t>
            </a:r>
            <a:endParaRPr lang="es-MX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MX" dirty="0"/>
              <a:t>El número de </a:t>
            </a:r>
            <a:r>
              <a:rPr lang="es-MX" dirty="0" err="1"/>
              <a:t>Dumbar</a:t>
            </a:r>
            <a:r>
              <a:rPr lang="es-MX" dirty="0"/>
              <a:t>: En 1992, Robin Dunbar, un antropólogo británico especializado en el comportamiento de los primates, llegó a la conclusión de que el poder cognitivo del cerebro limita el tamaño de la red social estable que un individuo puede establecer. Extrapolando los tamaños del cerebro y las redes sociales de los monos, Dunbar sugirió que el ser humano puede tener redes estables de alrededor de 148 contactos. Redondeado a 150, esto se conoce como “el número de Dunbar“. El investigador Cameron Marlon, académico del MIT, indica que el número medio de contactos en sitios como Facebook es de 120 y que las mujeres tienden a tener más que los hombres. Sin embargo, el número de amigos con los que realmente se interactúa es bastante más inferior: siete en el caso de los hombres, y diez en el de las mujeres. Sólo con este número reducido se mantienen conversaciones bidireccionales. Por tanto, las redes sociales confirman el número de Dunbar a la hora de establecer contactos, pero no de una forma estable sino, más bien, como contactos casuales, sin una interacción persistente. Nota de Facebook </a:t>
            </a:r>
            <a:r>
              <a:rPr lang="es-MX" dirty="0" err="1"/>
              <a:t>Team</a:t>
            </a:r>
            <a:r>
              <a:rPr lang="es-MX" dirty="0"/>
              <a:t> en la que también se muestra que un usuario de Facebook tiene un promedio de 120 contactos pero se comunica con un subconjunto muy </a:t>
            </a:r>
            <a:r>
              <a:rPr lang="es-MX" dirty="0" err="1"/>
              <a:t>reducido,por</a:t>
            </a:r>
            <a:r>
              <a:rPr lang="es-MX" dirty="0"/>
              <a:t> lo que incita a mantener lazos débiles (relaciones ocasionales).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s-MX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MX" b="1" dirty="0"/>
              <a:t>6 grados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MX" dirty="0"/>
              <a:t>Ésta expone que una persona puede estar conectada con cualquier otra del planeta a través de una cadena de conocidos de no más de seis enlaces. Ahora, este número se reduce gracias a lo fácil que resulta establecer contacto con personas alejadas físicamente y de una manera asíncrona. De hecho, en EEUU existe la patente </a:t>
            </a:r>
            <a:r>
              <a:rPr lang="es-MX" dirty="0" err="1"/>
              <a:t>six</a:t>
            </a:r>
            <a:r>
              <a:rPr lang="es-MX" dirty="0"/>
              <a:t> </a:t>
            </a:r>
            <a:r>
              <a:rPr lang="es-MX" dirty="0" err="1"/>
              <a:t>degrees</a:t>
            </a:r>
            <a:r>
              <a:rPr lang="es-MX" dirty="0"/>
              <a:t> </a:t>
            </a:r>
            <a:r>
              <a:rPr lang="es-MX" dirty="0" err="1"/>
              <a:t>patent</a:t>
            </a:r>
            <a:r>
              <a:rPr lang="es-MX" dirty="0"/>
              <a:t> por la que ya han pagado plataformas como LinkedIn.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2555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MX" b="1" dirty="0" err="1"/>
              <a:t>Dunbar’s</a:t>
            </a:r>
            <a:r>
              <a:rPr lang="es-MX" b="1" dirty="0"/>
              <a:t> </a:t>
            </a:r>
            <a:r>
              <a:rPr lang="es-MX" b="1" dirty="0" err="1"/>
              <a:t>Number</a:t>
            </a:r>
            <a:endParaRPr lang="es-MX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MX" dirty="0"/>
              <a:t>El número de </a:t>
            </a:r>
            <a:r>
              <a:rPr lang="es-MX" dirty="0" err="1"/>
              <a:t>Dumbar</a:t>
            </a:r>
            <a:r>
              <a:rPr lang="es-MX" dirty="0"/>
              <a:t>: En 1992, Robin Dunbar, un antropólogo británico especializado en el comportamiento de los primates, llegó a la conclusión de que el poder cognitivo del cerebro limita el tamaño de la red social estable que un individuo puede establecer. Extrapolando los tamaños del cerebro y las redes sociales de los monos, Dunbar sugirió que el ser humano puede tener redes estables de alrededor de 148 contactos. Redondeado a 150, esto se conoce como “el número de Dunbar“. El investigador Cameron Marlon, académico del MIT, indica que el número medio de contactos en sitios como Facebook es de 120 y que las mujeres tienden a tener más que los hombres. Sin embargo, el número de amigos con los que realmente se interactúa es bastante más inferior: siete en el caso de los hombres, y diez en el de las mujeres. Sólo con este número reducido se mantienen conversaciones bidireccionales. Por tanto, las redes sociales confirman el número de Dunbar a la hora de establecer contactos, pero no de una forma estable sino, más bien, como contactos casuales, sin una interacción persistente. Nota de Facebook </a:t>
            </a:r>
            <a:r>
              <a:rPr lang="es-MX" dirty="0" err="1"/>
              <a:t>Team</a:t>
            </a:r>
            <a:r>
              <a:rPr lang="es-MX" dirty="0"/>
              <a:t> en la que también se muestra que un usuario de Facebook tiene un promedio de 120 contactos pero se comunica con un subconjunto muy </a:t>
            </a:r>
            <a:r>
              <a:rPr lang="es-MX" dirty="0" err="1"/>
              <a:t>reducido,por</a:t>
            </a:r>
            <a:r>
              <a:rPr lang="es-MX" dirty="0"/>
              <a:t> lo que incita a mantener lazos débiles (relaciones ocasionales).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s-MX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MX" b="1" dirty="0"/>
              <a:t>6 grados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MX" dirty="0"/>
              <a:t>Ésta expone que una persona puede estar conectada con cualquier otra del planeta a través de una cadena de conocidos de no más de seis enlaces. Ahora, este número se reduce gracias a lo fácil que resulta establecer contacto con personas alejadas físicamente y de una manera asíncrona. De hecho, en EEUU existe la patente </a:t>
            </a:r>
            <a:r>
              <a:rPr lang="es-MX" dirty="0" err="1"/>
              <a:t>six</a:t>
            </a:r>
            <a:r>
              <a:rPr lang="es-MX" dirty="0"/>
              <a:t> </a:t>
            </a:r>
            <a:r>
              <a:rPr lang="es-MX" dirty="0" err="1"/>
              <a:t>degrees</a:t>
            </a:r>
            <a:r>
              <a:rPr lang="es-MX" dirty="0"/>
              <a:t> </a:t>
            </a:r>
            <a:r>
              <a:rPr lang="es-MX" dirty="0" err="1"/>
              <a:t>patent</a:t>
            </a:r>
            <a:r>
              <a:rPr lang="es-MX" dirty="0"/>
              <a:t> por la que ya han pagado plataformas como LinkedIn.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0923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752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9225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8698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850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978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588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4710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164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Aunque ahora estén tan en boga, no se trata de un nuevo invento. En la prehistoria, las personas ya se agrupaban para ir a cazar, recolectar bayas, ... Podemos decir que fueron las primeras redes sociales de la Historia una vez se hicieron con la pieza clave: no estoy hablando del fuego, sino del lenguaje.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F81E6-6DE3-4BC1-A37B-CA630565039E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991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471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349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179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751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81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Aunque ahora estén tan en boga, no se trata de un nuevo invento. En la prehistoria, las personas ya se agrupaban para ir a cazar, recolectar bayas, ... Podemos decir que fueron las primeras redes sociales de la Historia una vez se hicieron con la pieza clave: no estoy hablando del fuego, sino del lenguaje.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F81E6-6DE3-4BC1-A37B-CA630565039E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1331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151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91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460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882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417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813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Modelo_Watts_y_Strogatz" TargetMode="External"/><Relationship Id="rId5" Type="http://schemas.openxmlformats.org/officeDocument/2006/relationships/hyperlink" Target="https://es.wikipedia.org/wiki/Modelo_Erd%C5%91s%E2%80%93R%C3%A9nyi" TargetMode="Externa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9.jp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hyperlink" Target="https://es.wikipedia.org/wiki/Modelo_Erd%C5%91s%E2%80%93R%C3%A9ny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110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5" Type="http://schemas.openxmlformats.org/officeDocument/2006/relationships/image" Target="../media/image23.JPG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6.jpg"/><Relationship Id="rId7" Type="http://schemas.openxmlformats.org/officeDocument/2006/relationships/image" Target="../media/image74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Relationship Id="rId9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1010093" y="874264"/>
            <a:ext cx="7123814" cy="33949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0" dirty="0"/>
              <a:t>Análisis de redes sociales:</a:t>
            </a:r>
            <a:br>
              <a:rPr lang="es-ES" sz="2800" b="0" dirty="0"/>
            </a:br>
            <a:r>
              <a:rPr lang="es-ES" sz="2400" b="0" dirty="0"/>
              <a:t>fundamentos, tareas, aplicaciones</a:t>
            </a:r>
            <a:br>
              <a:rPr lang="es-ES" sz="2700" b="0" dirty="0"/>
            </a:br>
            <a:br>
              <a:rPr lang="es-ES" sz="2700" b="0" dirty="0"/>
            </a:br>
            <a:br>
              <a:rPr lang="es-ES" sz="2700" b="0" dirty="0"/>
            </a:br>
            <a:br>
              <a:rPr lang="es-ES" sz="3200" b="0" dirty="0"/>
            </a:br>
            <a:r>
              <a:rPr lang="es-ES" sz="1800" b="0" dirty="0"/>
              <a:t>Dr. Horacio Grass Boada</a:t>
            </a:r>
            <a:br>
              <a:rPr lang="es-ES" sz="1800" b="0" dirty="0"/>
            </a:br>
            <a:r>
              <a:rPr lang="es-ES" sz="1800" b="0" dirty="0"/>
              <a:t>Investigador </a:t>
            </a:r>
            <a:r>
              <a:rPr lang="es-ES" sz="1800" b="0" dirty="0" err="1"/>
              <a:t>postdoc</a:t>
            </a:r>
            <a:r>
              <a:rPr lang="es-ES" sz="1800" b="0" dirty="0"/>
              <a:t>. </a:t>
            </a:r>
            <a:br>
              <a:rPr lang="es-ES" sz="1600" b="0" dirty="0"/>
            </a:br>
            <a:r>
              <a:rPr lang="es-ES" sz="1600" b="0" dirty="0"/>
              <a:t>DATAI. Universidad de Navarra</a:t>
            </a:r>
            <a:br>
              <a:rPr lang="es-ES" sz="1600" b="0" dirty="0"/>
            </a:br>
            <a:r>
              <a:rPr lang="es-ES" sz="1600" b="0" dirty="0"/>
              <a:t>dhgrass@unav.es</a:t>
            </a:r>
            <a:endParaRPr lang="es-ES" sz="2700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522408" y="562382"/>
            <a:ext cx="3489611" cy="476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000" dirty="0"/>
              <a:t>Caracterización</a:t>
            </a:r>
            <a:endParaRPr sz="2000"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5188534" y="1991242"/>
            <a:ext cx="3739437" cy="2305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Clr>
                <a:schemeClr val="bg1"/>
              </a:buClr>
              <a:buNone/>
            </a:pPr>
            <a:r>
              <a:rPr lang="es-ES" sz="1400" b="1" dirty="0" err="1">
                <a:solidFill>
                  <a:srgbClr val="FFFFFF"/>
                </a:solidFill>
              </a:rPr>
              <a:t>Dunbar’s</a:t>
            </a:r>
            <a:r>
              <a:rPr lang="es-ES" sz="1400" b="1" dirty="0">
                <a:solidFill>
                  <a:srgbClr val="FFFFFF"/>
                </a:solidFill>
              </a:rPr>
              <a:t> </a:t>
            </a:r>
            <a:r>
              <a:rPr lang="es-ES" sz="1400" b="1" dirty="0" err="1">
                <a:solidFill>
                  <a:srgbClr val="FFFFFF"/>
                </a:solidFill>
              </a:rPr>
              <a:t>Number</a:t>
            </a:r>
            <a:r>
              <a:rPr lang="es-ES" sz="1400" b="1" dirty="0">
                <a:solidFill>
                  <a:srgbClr val="FFFFFF"/>
                </a:solidFill>
              </a:rPr>
              <a:t> </a:t>
            </a:r>
            <a:r>
              <a:rPr lang="es-ES" sz="1400" dirty="0">
                <a:solidFill>
                  <a:srgbClr val="FFFFFF"/>
                </a:solidFill>
              </a:rPr>
              <a:t>(antropólogo británico, Robin Dunbar. 1992):</a:t>
            </a:r>
          </a:p>
          <a:p>
            <a:pPr marL="0" indent="0" algn="just">
              <a:buClr>
                <a:schemeClr val="bg1"/>
              </a:buClr>
              <a:buNone/>
            </a:pPr>
            <a:r>
              <a:rPr lang="es-ES" sz="1400" dirty="0">
                <a:solidFill>
                  <a:srgbClr val="FFFFFF"/>
                </a:solidFill>
                <a:latin typeface="Garamond" panose="02020404030301010803" pitchFamily="18" charset="0"/>
              </a:rPr>
              <a:t>“ </a:t>
            </a:r>
            <a:r>
              <a:rPr lang="es-ES" sz="1400" dirty="0">
                <a:solidFill>
                  <a:srgbClr val="FFFFFF"/>
                </a:solidFill>
              </a:rPr>
              <a:t>el poder cognitivo del cerebro limita el tamaño de la red social estable que un individuo puede establecer ...</a:t>
            </a:r>
            <a:r>
              <a:rPr lang="es-ES" sz="1400" dirty="0">
                <a:solidFill>
                  <a:srgbClr val="FFFFFF"/>
                </a:solidFill>
                <a:latin typeface="Garamond" panose="02020404030301010803" pitchFamily="18" charset="0"/>
              </a:rPr>
              <a:t>”</a:t>
            </a:r>
            <a:endParaRPr lang="es-ES" sz="1400" dirty="0">
              <a:solidFill>
                <a:srgbClr val="FFFFFF"/>
              </a:solidFill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7" name="Google Shape;87;p13">
            <a:extLst>
              <a:ext uri="{FF2B5EF4-FFF2-40B4-BE49-F238E27FC236}">
                <a16:creationId xmlns:a16="http://schemas.microsoft.com/office/drawing/2014/main" id="{CD018A45-B069-45B5-83E4-212B223688D0}"/>
              </a:ext>
            </a:extLst>
          </p:cNvPr>
          <p:cNvSpPr txBox="1">
            <a:spLocks/>
          </p:cNvSpPr>
          <p:nvPr/>
        </p:nvSpPr>
        <p:spPr>
          <a:xfrm>
            <a:off x="499071" y="125796"/>
            <a:ext cx="7772400" cy="69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2800" b="1" dirty="0"/>
              <a:t>Redes sociales </a:t>
            </a:r>
            <a:br>
              <a:rPr lang="es-ES" sz="2800" b="1" dirty="0"/>
            </a:br>
            <a:endParaRPr lang="es-ES" sz="1800" b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4785AD-7832-4004-B744-B59773FBE7E9}"/>
              </a:ext>
            </a:extLst>
          </p:cNvPr>
          <p:cNvGrpSpPr/>
          <p:nvPr/>
        </p:nvGrpSpPr>
        <p:grpSpPr>
          <a:xfrm>
            <a:off x="5278976" y="3669766"/>
            <a:ext cx="3705281" cy="1254252"/>
            <a:chOff x="350272" y="2704589"/>
            <a:chExt cx="4374552" cy="12542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1E0252C-C9C4-4D71-B7F1-D4A35D0E6EBC}"/>
                    </a:ext>
                  </a:extLst>
                </p:cNvPr>
                <p:cNvSpPr txBox="1"/>
                <p:nvPr/>
              </p:nvSpPr>
              <p:spPr>
                <a:xfrm>
                  <a:off x="350272" y="3216563"/>
                  <a:ext cx="24224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s-E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1E0252C-C9C4-4D71-B7F1-D4A35D0E6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272" y="3216563"/>
                  <a:ext cx="242246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14706" r="-8824" b="-285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Google Shape;89;p13">
              <a:extLst>
                <a:ext uri="{FF2B5EF4-FFF2-40B4-BE49-F238E27FC236}">
                  <a16:creationId xmlns:a16="http://schemas.microsoft.com/office/drawing/2014/main" id="{30099998-EBAE-4928-919B-CDC1257B3ACF}"/>
                </a:ext>
              </a:extLst>
            </p:cNvPr>
            <p:cNvSpPr txBox="1">
              <a:spLocks/>
            </p:cNvSpPr>
            <p:nvPr/>
          </p:nvSpPr>
          <p:spPr>
            <a:xfrm>
              <a:off x="732976" y="2704589"/>
              <a:ext cx="3991848" cy="1254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▪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1pPr>
              <a:lvl2pPr marL="914400" marR="0" lvl="1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▫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2pPr>
              <a:lvl3pPr marL="1371600" marR="0" lvl="2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■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3pPr>
              <a:lvl4pPr marL="1828800" marR="0" lvl="3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●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4pPr>
              <a:lvl5pPr marL="2286000" marR="0" lvl="4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○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5pPr>
              <a:lvl6pPr marL="2743200" marR="0" lvl="5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■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6pPr>
              <a:lvl7pPr marL="3200400" marR="0" lvl="6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●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7pPr>
              <a:lvl8pPr marL="3657600" marR="0" lvl="7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○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8pPr>
              <a:lvl9pPr marL="4114800" marR="0" lvl="8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■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9pPr>
            </a:lstStyle>
            <a:p>
              <a:pPr marL="0" indent="0" algn="just">
                <a:buClr>
                  <a:schemeClr val="bg1"/>
                </a:buClr>
                <a:buNone/>
              </a:pPr>
              <a:r>
                <a:rPr lang="es-ES" sz="1400" b="1" dirty="0">
                  <a:solidFill>
                    <a:srgbClr val="FFFFFF"/>
                  </a:solidFill>
                </a:rPr>
                <a:t>Las relaciones de las personas están </a:t>
              </a:r>
              <a:r>
                <a:rPr lang="es-ES" sz="1400" b="1" dirty="0">
                  <a:solidFill>
                    <a:srgbClr val="FFFFFF"/>
                  </a:solidFill>
                  <a:latin typeface="Garamond" panose="02020404030301010803" pitchFamily="18" charset="0"/>
                </a:rPr>
                <a:t>“</a:t>
              </a:r>
              <a:r>
                <a:rPr lang="es-ES" sz="1400" b="1" dirty="0">
                  <a:solidFill>
                    <a:srgbClr val="FFFFFF"/>
                  </a:solidFill>
                </a:rPr>
                <a:t>determinadas</a:t>
              </a:r>
              <a:r>
                <a:rPr lang="es-ES" sz="1400" b="1" dirty="0">
                  <a:solidFill>
                    <a:srgbClr val="FFFFFF"/>
                  </a:solidFill>
                  <a:latin typeface="Garamond" panose="02020404030301010803" pitchFamily="18" charset="0"/>
                </a:rPr>
                <a:t>”</a:t>
              </a:r>
              <a:r>
                <a:rPr lang="es-ES" sz="1400" b="1" dirty="0">
                  <a:solidFill>
                    <a:srgbClr val="FFFFFF"/>
                  </a:solidFill>
                </a:rPr>
                <a:t> por una vecindad </a:t>
              </a:r>
              <a:r>
                <a:rPr lang="es-ES" sz="1400" b="1" dirty="0">
                  <a:solidFill>
                    <a:srgbClr val="FFFFFF"/>
                  </a:solidFill>
                  <a:latin typeface="Garamond" panose="02020404030301010803" pitchFamily="18" charset="0"/>
                </a:rPr>
                <a:t>“</a:t>
              </a:r>
              <a:r>
                <a:rPr lang="es-ES" sz="1400" b="1" dirty="0">
                  <a:solidFill>
                    <a:srgbClr val="FFFFFF"/>
                  </a:solidFill>
                </a:rPr>
                <a:t>acotada</a:t>
              </a:r>
              <a:r>
                <a:rPr lang="es-ES" sz="1400" b="1" dirty="0">
                  <a:solidFill>
                    <a:srgbClr val="FFFFFF"/>
                  </a:solidFill>
                  <a:latin typeface="Garamond" panose="02020404030301010803" pitchFamily="18" charset="0"/>
                </a:rPr>
                <a:t>”</a:t>
              </a:r>
              <a:endParaRPr lang="es-ES" sz="1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4BCF6F4-57F2-46DB-AAF5-96B0C218AF3E}"/>
              </a:ext>
            </a:extLst>
          </p:cNvPr>
          <p:cNvGrpSpPr/>
          <p:nvPr/>
        </p:nvGrpSpPr>
        <p:grpSpPr>
          <a:xfrm>
            <a:off x="216030" y="1259310"/>
            <a:ext cx="4853535" cy="3589782"/>
            <a:chOff x="216030" y="1259309"/>
            <a:chExt cx="4771605" cy="3192235"/>
          </a:xfrm>
        </p:grpSpPr>
        <p:grpSp>
          <p:nvGrpSpPr>
            <p:cNvPr id="19" name="Google Shape;79;p13">
              <a:extLst>
                <a:ext uri="{FF2B5EF4-FFF2-40B4-BE49-F238E27FC236}">
                  <a16:creationId xmlns:a16="http://schemas.microsoft.com/office/drawing/2014/main" id="{2458C631-234E-4895-B159-79BA5CA1AE6E}"/>
                </a:ext>
              </a:extLst>
            </p:cNvPr>
            <p:cNvGrpSpPr/>
            <p:nvPr/>
          </p:nvGrpSpPr>
          <p:grpSpPr>
            <a:xfrm>
              <a:off x="216030" y="1259309"/>
              <a:ext cx="4771605" cy="3192235"/>
              <a:chOff x="5708850" y="3417450"/>
              <a:chExt cx="2931161" cy="2815646"/>
            </a:xfrm>
          </p:grpSpPr>
          <p:sp>
            <p:nvSpPr>
              <p:cNvPr id="21" name="Google Shape;80;p13">
                <a:extLst>
                  <a:ext uri="{FF2B5EF4-FFF2-40B4-BE49-F238E27FC236}">
                    <a16:creationId xmlns:a16="http://schemas.microsoft.com/office/drawing/2014/main" id="{14BB2382-DCDB-45A5-834E-4565EB343C6C}"/>
                  </a:ext>
                </a:extLst>
              </p:cNvPr>
              <p:cNvSpPr/>
              <p:nvPr/>
            </p:nvSpPr>
            <p:spPr>
              <a:xfrm>
                <a:off x="6102011" y="3942011"/>
                <a:ext cx="2283300" cy="22833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81;p13">
                <a:extLst>
                  <a:ext uri="{FF2B5EF4-FFF2-40B4-BE49-F238E27FC236}">
                    <a16:creationId xmlns:a16="http://schemas.microsoft.com/office/drawing/2014/main" id="{108CBA22-59FF-440B-8D95-9983E237C8EB}"/>
                  </a:ext>
                </a:extLst>
              </p:cNvPr>
              <p:cNvSpPr/>
              <p:nvPr/>
            </p:nvSpPr>
            <p:spPr>
              <a:xfrm>
                <a:off x="8516561" y="3942000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23" name="Google Shape;82;p13">
                <a:extLst>
                  <a:ext uri="{FF2B5EF4-FFF2-40B4-BE49-F238E27FC236}">
                    <a16:creationId xmlns:a16="http://schemas.microsoft.com/office/drawing/2014/main" id="{9F6291D9-66E9-4891-A716-5B3460820B57}"/>
                  </a:ext>
                </a:extLst>
              </p:cNvPr>
              <p:cNvSpPr/>
              <p:nvPr/>
            </p:nvSpPr>
            <p:spPr>
              <a:xfrm rot="-5400000">
                <a:off x="7180125" y="2605525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24" name="Google Shape;83;p13">
                <a:extLst>
                  <a:ext uri="{FF2B5EF4-FFF2-40B4-BE49-F238E27FC236}">
                    <a16:creationId xmlns:a16="http://schemas.microsoft.com/office/drawing/2014/main" id="{738B99EC-1679-4EAC-9FA6-9DF973CAD967}"/>
                  </a:ext>
                </a:extLst>
              </p:cNvPr>
              <p:cNvSpPr/>
              <p:nvPr/>
            </p:nvSpPr>
            <p:spPr>
              <a:xfrm rot="-5400000">
                <a:off x="5708850" y="3417450"/>
                <a:ext cx="1326900" cy="13269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triangl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" name="Google Shape;84;p13">
                <a:extLst>
                  <a:ext uri="{FF2B5EF4-FFF2-40B4-BE49-F238E27FC236}">
                    <a16:creationId xmlns:a16="http://schemas.microsoft.com/office/drawing/2014/main" id="{1FD1764B-FE36-4051-AF4D-E2A7DBEB55CC}"/>
                  </a:ext>
                </a:extLst>
              </p:cNvPr>
              <p:cNvCxnSpPr/>
              <p:nvPr/>
            </p:nvCxnSpPr>
            <p:spPr>
              <a:xfrm>
                <a:off x="6109725" y="3957425"/>
                <a:ext cx="2268000" cy="226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85;p13">
                <a:extLst>
                  <a:ext uri="{FF2B5EF4-FFF2-40B4-BE49-F238E27FC236}">
                    <a16:creationId xmlns:a16="http://schemas.microsoft.com/office/drawing/2014/main" id="{EEF74EDE-35C0-4FDA-86FF-BAD920AD48E8}"/>
                  </a:ext>
                </a:extLst>
              </p:cNvPr>
              <p:cNvCxnSpPr/>
              <p:nvPr/>
            </p:nvCxnSpPr>
            <p:spPr>
              <a:xfrm flipH="1">
                <a:off x="6102050" y="3941996"/>
                <a:ext cx="2291100" cy="2291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86;p13">
                <a:extLst>
                  <a:ext uri="{FF2B5EF4-FFF2-40B4-BE49-F238E27FC236}">
                    <a16:creationId xmlns:a16="http://schemas.microsoft.com/office/drawing/2014/main" id="{2B2A6D83-CBAA-480E-8A69-A1190A0A72CB}"/>
                  </a:ext>
                </a:extLst>
              </p:cNvPr>
              <p:cNvCxnSpPr/>
              <p:nvPr/>
            </p:nvCxnSpPr>
            <p:spPr>
              <a:xfrm>
                <a:off x="5978575" y="3949725"/>
                <a:ext cx="0" cy="2283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triangle" w="sm" len="sm"/>
                <a:tailEnd type="triangle" w="sm" len="sm"/>
              </a:ln>
            </p:spPr>
          </p:cxn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96CCDF-5265-455B-963C-EF99342EC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15" y="1940674"/>
              <a:ext cx="3587814" cy="2456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6136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A39B5E-0E36-4DDC-9E27-8395BCF1D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661" y="3812063"/>
            <a:ext cx="6141720" cy="1307237"/>
          </a:xfrm>
          <a:prstGeom prst="rect">
            <a:avLst/>
          </a:prstGeom>
        </p:spPr>
      </p:pic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522408" y="562382"/>
            <a:ext cx="3489611" cy="476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000" dirty="0"/>
              <a:t>Caracterización</a:t>
            </a:r>
            <a:endParaRPr sz="2000"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7" name="Google Shape;87;p13">
            <a:extLst>
              <a:ext uri="{FF2B5EF4-FFF2-40B4-BE49-F238E27FC236}">
                <a16:creationId xmlns:a16="http://schemas.microsoft.com/office/drawing/2014/main" id="{CD018A45-B069-45B5-83E4-212B223688D0}"/>
              </a:ext>
            </a:extLst>
          </p:cNvPr>
          <p:cNvSpPr txBox="1">
            <a:spLocks/>
          </p:cNvSpPr>
          <p:nvPr/>
        </p:nvSpPr>
        <p:spPr>
          <a:xfrm>
            <a:off x="499071" y="125796"/>
            <a:ext cx="7772400" cy="69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2800" b="1" dirty="0"/>
              <a:t>Redes sociales </a:t>
            </a:r>
            <a:br>
              <a:rPr lang="es-ES" sz="2800" b="1" dirty="0"/>
            </a:br>
            <a:endParaRPr lang="es-ES" sz="1800" b="1" dirty="0"/>
          </a:p>
        </p:txBody>
      </p:sp>
      <p:sp>
        <p:nvSpPr>
          <p:cNvPr id="38" name="Google Shape;89;p13">
            <a:extLst>
              <a:ext uri="{FF2B5EF4-FFF2-40B4-BE49-F238E27FC236}">
                <a16:creationId xmlns:a16="http://schemas.microsoft.com/office/drawing/2014/main" id="{B4A0697A-4FA7-4BF0-8B8A-E624A1ABA47A}"/>
              </a:ext>
            </a:extLst>
          </p:cNvPr>
          <p:cNvSpPr txBox="1">
            <a:spLocks/>
          </p:cNvSpPr>
          <p:nvPr/>
        </p:nvSpPr>
        <p:spPr>
          <a:xfrm>
            <a:off x="5015323" y="1837138"/>
            <a:ext cx="3911243" cy="163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 algn="just">
              <a:buClr>
                <a:schemeClr val="bg1"/>
              </a:buClr>
              <a:buNone/>
            </a:pPr>
            <a:r>
              <a:rPr lang="es-ES" sz="1400" b="1" dirty="0">
                <a:solidFill>
                  <a:srgbClr val="FFFFFF"/>
                </a:solidFill>
              </a:rPr>
              <a:t>6 grados </a:t>
            </a:r>
            <a:r>
              <a:rPr lang="en-US" sz="1400" dirty="0">
                <a:solidFill>
                  <a:srgbClr val="FFFFFF"/>
                </a:solidFill>
              </a:rPr>
              <a:t>(escritor h</a:t>
            </a:r>
            <a:r>
              <a:rPr lang="es-ES" sz="1400" dirty="0">
                <a:solidFill>
                  <a:srgbClr val="FFFFFF"/>
                </a:solidFill>
              </a:rPr>
              <a:t>úngaro, Frigyes. 1929</a:t>
            </a:r>
            <a:r>
              <a:rPr lang="en-US" sz="1400" dirty="0">
                <a:solidFill>
                  <a:srgbClr val="FFFFFF"/>
                </a:solidFill>
              </a:rPr>
              <a:t>)</a:t>
            </a:r>
            <a:r>
              <a:rPr lang="es-ES" sz="1400" dirty="0">
                <a:solidFill>
                  <a:srgbClr val="FFFFFF"/>
                </a:solidFill>
              </a:rPr>
              <a:t>: </a:t>
            </a:r>
          </a:p>
          <a:p>
            <a:pPr marL="0" indent="0" algn="just">
              <a:buClr>
                <a:schemeClr val="bg1"/>
              </a:buClr>
              <a:buNone/>
            </a:pPr>
            <a:r>
              <a:rPr lang="es-ES" sz="1400" dirty="0">
                <a:solidFill>
                  <a:srgbClr val="FFFFFF"/>
                </a:solidFill>
                <a:latin typeface="Garamond" panose="02020404030301010803" pitchFamily="18" charset="0"/>
              </a:rPr>
              <a:t>“ </a:t>
            </a:r>
            <a:r>
              <a:rPr lang="es-ES" sz="1400" dirty="0">
                <a:solidFill>
                  <a:srgbClr val="FFFFFF"/>
                </a:solidFill>
              </a:rPr>
              <a:t>cadena de conocidos de no más de seis enlaces, separa cualquier par de personas ...</a:t>
            </a:r>
            <a:r>
              <a:rPr lang="es-ES" sz="1400" dirty="0">
                <a:solidFill>
                  <a:srgbClr val="FFFFFF"/>
                </a:solidFill>
                <a:latin typeface="Garamond" panose="02020404030301010803" pitchFamily="18" charset="0"/>
              </a:rPr>
              <a:t>”</a:t>
            </a:r>
            <a:endParaRPr lang="es-ES" sz="1400" dirty="0">
              <a:solidFill>
                <a:srgbClr val="FFFFFF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C7D9EA3-5298-4048-A289-27FBD5BFCDFB}"/>
              </a:ext>
            </a:extLst>
          </p:cNvPr>
          <p:cNvGrpSpPr/>
          <p:nvPr/>
        </p:nvGrpSpPr>
        <p:grpSpPr>
          <a:xfrm>
            <a:off x="159743" y="1145801"/>
            <a:ext cx="4714765" cy="2933999"/>
            <a:chOff x="3713311" y="3044886"/>
            <a:chExt cx="3204936" cy="1838431"/>
          </a:xfrm>
        </p:grpSpPr>
        <p:grpSp>
          <p:nvGrpSpPr>
            <p:cNvPr id="29" name="Google Shape;79;p13">
              <a:extLst>
                <a:ext uri="{FF2B5EF4-FFF2-40B4-BE49-F238E27FC236}">
                  <a16:creationId xmlns:a16="http://schemas.microsoft.com/office/drawing/2014/main" id="{5323922C-80EE-4BDA-A872-9639D76589A1}"/>
                </a:ext>
              </a:extLst>
            </p:cNvPr>
            <p:cNvGrpSpPr/>
            <p:nvPr/>
          </p:nvGrpSpPr>
          <p:grpSpPr>
            <a:xfrm>
              <a:off x="3713311" y="3044886"/>
              <a:ext cx="3204936" cy="1838431"/>
              <a:chOff x="5708850" y="3417450"/>
              <a:chExt cx="2931161" cy="2815646"/>
            </a:xfrm>
          </p:grpSpPr>
          <p:sp>
            <p:nvSpPr>
              <p:cNvPr id="31" name="Google Shape;80;p13">
                <a:extLst>
                  <a:ext uri="{FF2B5EF4-FFF2-40B4-BE49-F238E27FC236}">
                    <a16:creationId xmlns:a16="http://schemas.microsoft.com/office/drawing/2014/main" id="{9121B3E9-19F3-4D23-8877-564539034FE4}"/>
                  </a:ext>
                </a:extLst>
              </p:cNvPr>
              <p:cNvSpPr/>
              <p:nvPr/>
            </p:nvSpPr>
            <p:spPr>
              <a:xfrm>
                <a:off x="6102011" y="3942011"/>
                <a:ext cx="2283300" cy="22833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81;p13">
                <a:extLst>
                  <a:ext uri="{FF2B5EF4-FFF2-40B4-BE49-F238E27FC236}">
                    <a16:creationId xmlns:a16="http://schemas.microsoft.com/office/drawing/2014/main" id="{9026E01C-E05A-489D-83DE-7D62EF497C72}"/>
                  </a:ext>
                </a:extLst>
              </p:cNvPr>
              <p:cNvSpPr/>
              <p:nvPr/>
            </p:nvSpPr>
            <p:spPr>
              <a:xfrm>
                <a:off x="8516561" y="3942000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33" name="Google Shape;82;p13">
                <a:extLst>
                  <a:ext uri="{FF2B5EF4-FFF2-40B4-BE49-F238E27FC236}">
                    <a16:creationId xmlns:a16="http://schemas.microsoft.com/office/drawing/2014/main" id="{9D834389-E8F2-4576-8C8B-0714779DFC58}"/>
                  </a:ext>
                </a:extLst>
              </p:cNvPr>
              <p:cNvSpPr/>
              <p:nvPr/>
            </p:nvSpPr>
            <p:spPr>
              <a:xfrm rot="16200000">
                <a:off x="7180125" y="2605525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34" name="Google Shape;83;p13">
                <a:extLst>
                  <a:ext uri="{FF2B5EF4-FFF2-40B4-BE49-F238E27FC236}">
                    <a16:creationId xmlns:a16="http://schemas.microsoft.com/office/drawing/2014/main" id="{5AE78B3D-85EC-40F8-BF0D-0E03FA05BF01}"/>
                  </a:ext>
                </a:extLst>
              </p:cNvPr>
              <p:cNvSpPr/>
              <p:nvPr/>
            </p:nvSpPr>
            <p:spPr>
              <a:xfrm rot="-5400000">
                <a:off x="5708850" y="3417450"/>
                <a:ext cx="1326900" cy="13269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triangl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" name="Google Shape;84;p13">
                <a:extLst>
                  <a:ext uri="{FF2B5EF4-FFF2-40B4-BE49-F238E27FC236}">
                    <a16:creationId xmlns:a16="http://schemas.microsoft.com/office/drawing/2014/main" id="{88FA7429-05C2-48FD-AADA-1197FA0E003F}"/>
                  </a:ext>
                </a:extLst>
              </p:cNvPr>
              <p:cNvCxnSpPr/>
              <p:nvPr/>
            </p:nvCxnSpPr>
            <p:spPr>
              <a:xfrm>
                <a:off x="6109725" y="3957425"/>
                <a:ext cx="2268000" cy="226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85;p13">
                <a:extLst>
                  <a:ext uri="{FF2B5EF4-FFF2-40B4-BE49-F238E27FC236}">
                    <a16:creationId xmlns:a16="http://schemas.microsoft.com/office/drawing/2014/main" id="{E2169FED-A1AB-488F-B8DE-D31E44733C80}"/>
                  </a:ext>
                </a:extLst>
              </p:cNvPr>
              <p:cNvCxnSpPr/>
              <p:nvPr/>
            </p:nvCxnSpPr>
            <p:spPr>
              <a:xfrm flipH="1">
                <a:off x="6102050" y="3941996"/>
                <a:ext cx="2291100" cy="2291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86;p13">
                <a:extLst>
                  <a:ext uri="{FF2B5EF4-FFF2-40B4-BE49-F238E27FC236}">
                    <a16:creationId xmlns:a16="http://schemas.microsoft.com/office/drawing/2014/main" id="{5283EFA0-743F-4F3D-A6D2-24A7F8A4DFAB}"/>
                  </a:ext>
                </a:extLst>
              </p:cNvPr>
              <p:cNvCxnSpPr/>
              <p:nvPr/>
            </p:nvCxnSpPr>
            <p:spPr>
              <a:xfrm>
                <a:off x="5978575" y="3949725"/>
                <a:ext cx="0" cy="2283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triangle" w="sm" len="sm"/>
                <a:tailEnd type="triangle" w="sm" len="sm"/>
              </a:ln>
            </p:spPr>
          </p:cxn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59274A4-E849-4AB3-A3B8-4F46D6B5F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2557" y="3431575"/>
              <a:ext cx="2415451" cy="1408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1384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522408" y="562382"/>
            <a:ext cx="3489611" cy="476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000" dirty="0"/>
              <a:t>Caracterización</a:t>
            </a:r>
            <a:endParaRPr sz="2000"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5075116" y="1925091"/>
            <a:ext cx="3734353" cy="1593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Clr>
                <a:schemeClr val="bg1"/>
              </a:buClr>
              <a:buNone/>
            </a:pPr>
            <a:r>
              <a:rPr lang="es-ES" sz="1400" dirty="0">
                <a:solidFill>
                  <a:srgbClr val="FFFFFF"/>
                </a:solidFill>
              </a:rPr>
              <a:t>Alto coeficiente de Agrupamiento:</a:t>
            </a:r>
          </a:p>
          <a:p>
            <a:pPr marL="0" indent="0" algn="just">
              <a:buClr>
                <a:schemeClr val="bg1"/>
              </a:buClr>
              <a:buNone/>
            </a:pPr>
            <a:r>
              <a:rPr lang="es-ES" sz="1400" dirty="0">
                <a:solidFill>
                  <a:srgbClr val="FFFFFF"/>
                </a:solidFill>
                <a:latin typeface="Garamond" panose="02020404030301010803" pitchFamily="18" charset="0"/>
              </a:rPr>
              <a:t>“ </a:t>
            </a:r>
            <a:r>
              <a:rPr lang="es-ES_tradnl" sz="1400" dirty="0">
                <a:solidFill>
                  <a:srgbClr val="FFFFFF"/>
                </a:solidFill>
                <a:latin typeface="Cousine"/>
                <a:cs typeface="Cousine"/>
                <a:sym typeface="Cousine"/>
              </a:rPr>
              <a:t>Gran probabilidad que amigos de una persona estén conectados; induce estructuras modulares (comunidades)</a:t>
            </a:r>
            <a:r>
              <a:rPr lang="es-ES" sz="1400" dirty="0">
                <a:solidFill>
                  <a:srgbClr val="FFFFFF"/>
                </a:solidFill>
              </a:rPr>
              <a:t> </a:t>
            </a:r>
            <a:r>
              <a:rPr lang="es-ES" sz="1400" dirty="0">
                <a:solidFill>
                  <a:srgbClr val="FFFFFF"/>
                </a:solidFill>
                <a:latin typeface="Garamond" panose="02020404030301010803" pitchFamily="18" charset="0"/>
              </a:rPr>
              <a:t>”</a:t>
            </a:r>
            <a:endParaRPr lang="es-ES" sz="1400" dirty="0">
              <a:solidFill>
                <a:srgbClr val="FFFFFF"/>
              </a:solidFill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7" name="Google Shape;87;p13">
            <a:extLst>
              <a:ext uri="{FF2B5EF4-FFF2-40B4-BE49-F238E27FC236}">
                <a16:creationId xmlns:a16="http://schemas.microsoft.com/office/drawing/2014/main" id="{CD018A45-B069-45B5-83E4-212B223688D0}"/>
              </a:ext>
            </a:extLst>
          </p:cNvPr>
          <p:cNvSpPr txBox="1">
            <a:spLocks/>
          </p:cNvSpPr>
          <p:nvPr/>
        </p:nvSpPr>
        <p:spPr>
          <a:xfrm>
            <a:off x="499071" y="125796"/>
            <a:ext cx="7772400" cy="69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2800" b="1" dirty="0"/>
              <a:t>Redes sociales </a:t>
            </a:r>
            <a:br>
              <a:rPr lang="es-ES" sz="2800" b="1" dirty="0"/>
            </a:br>
            <a:endParaRPr lang="es-ES" sz="18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AD226C0-C0B5-455D-967C-E3E221ED3BFB}"/>
              </a:ext>
            </a:extLst>
          </p:cNvPr>
          <p:cNvGrpSpPr/>
          <p:nvPr/>
        </p:nvGrpSpPr>
        <p:grpSpPr>
          <a:xfrm>
            <a:off x="166562" y="1148473"/>
            <a:ext cx="4710238" cy="3295926"/>
            <a:chOff x="159743" y="1092139"/>
            <a:chExt cx="3393277" cy="2157273"/>
          </a:xfrm>
        </p:grpSpPr>
        <p:grpSp>
          <p:nvGrpSpPr>
            <p:cNvPr id="19" name="Google Shape;79;p13">
              <a:extLst>
                <a:ext uri="{FF2B5EF4-FFF2-40B4-BE49-F238E27FC236}">
                  <a16:creationId xmlns:a16="http://schemas.microsoft.com/office/drawing/2014/main" id="{2458C631-234E-4895-B159-79BA5CA1AE6E}"/>
                </a:ext>
              </a:extLst>
            </p:cNvPr>
            <p:cNvGrpSpPr/>
            <p:nvPr/>
          </p:nvGrpSpPr>
          <p:grpSpPr>
            <a:xfrm>
              <a:off x="159743" y="1092139"/>
              <a:ext cx="3393277" cy="2157273"/>
              <a:chOff x="5708850" y="3417450"/>
              <a:chExt cx="2931161" cy="2815646"/>
            </a:xfrm>
          </p:grpSpPr>
          <p:sp>
            <p:nvSpPr>
              <p:cNvPr id="21" name="Google Shape;80;p13">
                <a:extLst>
                  <a:ext uri="{FF2B5EF4-FFF2-40B4-BE49-F238E27FC236}">
                    <a16:creationId xmlns:a16="http://schemas.microsoft.com/office/drawing/2014/main" id="{14BB2382-DCDB-45A5-834E-4565EB343C6C}"/>
                  </a:ext>
                </a:extLst>
              </p:cNvPr>
              <p:cNvSpPr/>
              <p:nvPr/>
            </p:nvSpPr>
            <p:spPr>
              <a:xfrm>
                <a:off x="6102011" y="3942011"/>
                <a:ext cx="2283300" cy="22833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81;p13">
                <a:extLst>
                  <a:ext uri="{FF2B5EF4-FFF2-40B4-BE49-F238E27FC236}">
                    <a16:creationId xmlns:a16="http://schemas.microsoft.com/office/drawing/2014/main" id="{108CBA22-59FF-440B-8D95-9983E237C8EB}"/>
                  </a:ext>
                </a:extLst>
              </p:cNvPr>
              <p:cNvSpPr/>
              <p:nvPr/>
            </p:nvSpPr>
            <p:spPr>
              <a:xfrm>
                <a:off x="8516561" y="3942000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23" name="Google Shape;82;p13">
                <a:extLst>
                  <a:ext uri="{FF2B5EF4-FFF2-40B4-BE49-F238E27FC236}">
                    <a16:creationId xmlns:a16="http://schemas.microsoft.com/office/drawing/2014/main" id="{9F6291D9-66E9-4891-A716-5B3460820B57}"/>
                  </a:ext>
                </a:extLst>
              </p:cNvPr>
              <p:cNvSpPr/>
              <p:nvPr/>
            </p:nvSpPr>
            <p:spPr>
              <a:xfrm rot="-5400000">
                <a:off x="7180125" y="2605525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24" name="Google Shape;83;p13">
                <a:extLst>
                  <a:ext uri="{FF2B5EF4-FFF2-40B4-BE49-F238E27FC236}">
                    <a16:creationId xmlns:a16="http://schemas.microsoft.com/office/drawing/2014/main" id="{738B99EC-1679-4EAC-9FA6-9DF973CAD967}"/>
                  </a:ext>
                </a:extLst>
              </p:cNvPr>
              <p:cNvSpPr/>
              <p:nvPr/>
            </p:nvSpPr>
            <p:spPr>
              <a:xfrm rot="-5400000">
                <a:off x="5708850" y="3417450"/>
                <a:ext cx="1326900" cy="13269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triangl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" name="Google Shape;84;p13">
                <a:extLst>
                  <a:ext uri="{FF2B5EF4-FFF2-40B4-BE49-F238E27FC236}">
                    <a16:creationId xmlns:a16="http://schemas.microsoft.com/office/drawing/2014/main" id="{1FD1764B-FE36-4051-AF4D-E2A7DBEB55CC}"/>
                  </a:ext>
                </a:extLst>
              </p:cNvPr>
              <p:cNvCxnSpPr/>
              <p:nvPr/>
            </p:nvCxnSpPr>
            <p:spPr>
              <a:xfrm>
                <a:off x="6109725" y="3957425"/>
                <a:ext cx="2268000" cy="226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85;p13">
                <a:extLst>
                  <a:ext uri="{FF2B5EF4-FFF2-40B4-BE49-F238E27FC236}">
                    <a16:creationId xmlns:a16="http://schemas.microsoft.com/office/drawing/2014/main" id="{EEF74EDE-35C0-4FDA-86FF-BAD920AD48E8}"/>
                  </a:ext>
                </a:extLst>
              </p:cNvPr>
              <p:cNvCxnSpPr/>
              <p:nvPr/>
            </p:nvCxnSpPr>
            <p:spPr>
              <a:xfrm flipH="1">
                <a:off x="6102050" y="3941996"/>
                <a:ext cx="2291100" cy="2291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86;p13">
                <a:extLst>
                  <a:ext uri="{FF2B5EF4-FFF2-40B4-BE49-F238E27FC236}">
                    <a16:creationId xmlns:a16="http://schemas.microsoft.com/office/drawing/2014/main" id="{2B2A6D83-CBAA-480E-8A69-A1190A0A72CB}"/>
                  </a:ext>
                </a:extLst>
              </p:cNvPr>
              <p:cNvCxnSpPr/>
              <p:nvPr/>
            </p:nvCxnSpPr>
            <p:spPr>
              <a:xfrm>
                <a:off x="5978575" y="3949725"/>
                <a:ext cx="0" cy="2283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triangle" w="sm" len="sm"/>
                <a:tailEnd type="triangle" w="sm" len="sm"/>
              </a:ln>
            </p:spPr>
          </p:cxn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665D866-CABC-4F8D-8AFD-3DE51A16F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442" y="1543024"/>
              <a:ext cx="2531204" cy="1658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0069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5" name="Google Shape;152;p20">
            <a:extLst>
              <a:ext uri="{FF2B5EF4-FFF2-40B4-BE49-F238E27FC236}">
                <a16:creationId xmlns:a16="http://schemas.microsoft.com/office/drawing/2014/main" id="{67FDE687-1CD6-4063-9C10-35F611FFC25F}"/>
              </a:ext>
            </a:extLst>
          </p:cNvPr>
          <p:cNvSpPr txBox="1">
            <a:spLocks/>
          </p:cNvSpPr>
          <p:nvPr/>
        </p:nvSpPr>
        <p:spPr>
          <a:xfrm>
            <a:off x="4645545" y="1982705"/>
            <a:ext cx="4033152" cy="1041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 algn="just">
              <a:buFont typeface="Cousine"/>
              <a:buNone/>
            </a:pPr>
            <a:r>
              <a:rPr lang="es-ES" sz="1600" dirty="0">
                <a:latin typeface="Garamond" panose="02020404030301010803" pitchFamily="18" charset="0"/>
              </a:rPr>
              <a:t>“</a:t>
            </a:r>
            <a:r>
              <a:rPr lang="es-ES" sz="1600" dirty="0"/>
              <a:t>Small world</a:t>
            </a:r>
            <a:r>
              <a:rPr lang="es-ES" sz="1600" dirty="0">
                <a:latin typeface="Garamond" panose="02020404030301010803" pitchFamily="18" charset="0"/>
              </a:rPr>
              <a:t>” </a:t>
            </a:r>
            <a:r>
              <a:rPr lang="es-ES" sz="1400" dirty="0">
                <a:solidFill>
                  <a:srgbClr val="FFFFFF"/>
                </a:solidFill>
              </a:rPr>
              <a:t>(psicólogo americano, Stanley Milgram. 1967)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40A691-8706-4F6F-A11B-51602C5EBA02}"/>
              </a:ext>
            </a:extLst>
          </p:cNvPr>
          <p:cNvGrpSpPr/>
          <p:nvPr/>
        </p:nvGrpSpPr>
        <p:grpSpPr>
          <a:xfrm>
            <a:off x="4481845" y="2869500"/>
            <a:ext cx="4414598" cy="1254252"/>
            <a:chOff x="517701" y="2704589"/>
            <a:chExt cx="4207123" cy="12542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22A3201-2B9E-497C-90A0-B4F72C612804}"/>
                    </a:ext>
                  </a:extLst>
                </p:cNvPr>
                <p:cNvSpPr txBox="1"/>
                <p:nvPr/>
              </p:nvSpPr>
              <p:spPr>
                <a:xfrm>
                  <a:off x="517701" y="3212341"/>
                  <a:ext cx="20518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s-E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22A3201-2B9E-497C-90A0-B4F72C6128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701" y="3212341"/>
                  <a:ext cx="205184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8333" r="-8333" b="-5714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Google Shape;89;p13">
              <a:extLst>
                <a:ext uri="{FF2B5EF4-FFF2-40B4-BE49-F238E27FC236}">
                  <a16:creationId xmlns:a16="http://schemas.microsoft.com/office/drawing/2014/main" id="{1E2ECCC0-37B6-4628-86A2-450632466352}"/>
                </a:ext>
              </a:extLst>
            </p:cNvPr>
            <p:cNvSpPr txBox="1">
              <a:spLocks/>
            </p:cNvSpPr>
            <p:nvPr/>
          </p:nvSpPr>
          <p:spPr>
            <a:xfrm>
              <a:off x="732976" y="2704589"/>
              <a:ext cx="3991848" cy="1254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▪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1pPr>
              <a:lvl2pPr marL="914400" marR="0" lvl="1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▫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2pPr>
              <a:lvl3pPr marL="1371600" marR="0" lvl="2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■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3pPr>
              <a:lvl4pPr marL="1828800" marR="0" lvl="3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●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4pPr>
              <a:lvl5pPr marL="2286000" marR="0" lvl="4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○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5pPr>
              <a:lvl6pPr marL="2743200" marR="0" lvl="5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■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6pPr>
              <a:lvl7pPr marL="3200400" marR="0" lvl="6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●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7pPr>
              <a:lvl8pPr marL="3657600" marR="0" lvl="7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○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8pPr>
              <a:lvl9pPr marL="4114800" marR="0" lvl="8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■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9pPr>
            </a:lstStyle>
            <a:p>
              <a:pPr marL="0" indent="0" algn="just">
                <a:buClr>
                  <a:schemeClr val="bg1"/>
                </a:buClr>
                <a:buNone/>
              </a:pPr>
              <a:r>
                <a:rPr lang="es-ES" sz="1400" dirty="0">
                  <a:solidFill>
                    <a:srgbClr val="FFFFFF"/>
                  </a:solidFill>
                </a:rPr>
                <a:t>Cómo modelar al unísono propiedades como: (a) aglomeración de las entidades en módulos/comunidades y (b) 6 grados de separación entre estas?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73299C-A358-479A-B552-6684C12FC64A}"/>
              </a:ext>
            </a:extLst>
          </p:cNvPr>
          <p:cNvGrpSpPr/>
          <p:nvPr/>
        </p:nvGrpSpPr>
        <p:grpSpPr>
          <a:xfrm>
            <a:off x="159744" y="822723"/>
            <a:ext cx="4573615" cy="4064761"/>
            <a:chOff x="4303109" y="210032"/>
            <a:chExt cx="4656565" cy="37475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AE9369-405D-45DB-BE02-459C8C74EA83}"/>
                </a:ext>
              </a:extLst>
            </p:cNvPr>
            <p:cNvGrpSpPr/>
            <p:nvPr/>
          </p:nvGrpSpPr>
          <p:grpSpPr>
            <a:xfrm>
              <a:off x="4303109" y="210032"/>
              <a:ext cx="4656565" cy="3747539"/>
              <a:chOff x="2815435" y="202847"/>
              <a:chExt cx="4943529" cy="4118343"/>
            </a:xfrm>
          </p:grpSpPr>
          <p:grpSp>
            <p:nvGrpSpPr>
              <p:cNvPr id="153" name="Google Shape;153;p20"/>
              <p:cNvGrpSpPr/>
              <p:nvPr/>
            </p:nvGrpSpPr>
            <p:grpSpPr>
              <a:xfrm rot="5400000">
                <a:off x="3228028" y="-209746"/>
                <a:ext cx="4118343" cy="4943529"/>
                <a:chOff x="5708851" y="3417450"/>
                <a:chExt cx="2931160" cy="2815646"/>
              </a:xfrm>
            </p:grpSpPr>
            <p:sp>
              <p:nvSpPr>
                <p:cNvPr id="154" name="Google Shape;154;p20"/>
                <p:cNvSpPr/>
                <p:nvPr/>
              </p:nvSpPr>
              <p:spPr>
                <a:xfrm>
                  <a:off x="6109686" y="3873554"/>
                  <a:ext cx="2275714" cy="234988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ash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20"/>
                <p:cNvSpPr/>
                <p:nvPr/>
              </p:nvSpPr>
              <p:spPr>
                <a:xfrm>
                  <a:off x="8516561" y="3942000"/>
                  <a:ext cx="123450" cy="227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91029" extrusionOk="0">
                      <a:moveTo>
                        <a:pt x="0" y="0"/>
                      </a:moveTo>
                      <a:lnTo>
                        <a:pt x="4938" y="0"/>
                      </a:lnTo>
                      <a:lnTo>
                        <a:pt x="4938" y="91029"/>
                      </a:lnTo>
                      <a:lnTo>
                        <a:pt x="0" y="91029"/>
                      </a:lnTo>
                    </a:path>
                  </a:pathLst>
                </a:cu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"/>
                  <a:headEnd type="none" w="med" len="med"/>
                  <a:tailEnd type="none" w="med" len="med"/>
                </a:ln>
              </p:spPr>
            </p:sp>
            <p:sp>
              <p:nvSpPr>
                <p:cNvPr id="156" name="Google Shape;156;p20"/>
                <p:cNvSpPr/>
                <p:nvPr/>
              </p:nvSpPr>
              <p:spPr>
                <a:xfrm rot="-5400000">
                  <a:off x="7180125" y="2605525"/>
                  <a:ext cx="123450" cy="227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91029" extrusionOk="0">
                      <a:moveTo>
                        <a:pt x="0" y="0"/>
                      </a:moveTo>
                      <a:lnTo>
                        <a:pt x="4938" y="0"/>
                      </a:lnTo>
                      <a:lnTo>
                        <a:pt x="4938" y="91029"/>
                      </a:lnTo>
                      <a:lnTo>
                        <a:pt x="0" y="91029"/>
                      </a:lnTo>
                    </a:path>
                  </a:pathLst>
                </a:cu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"/>
                  <a:headEnd type="none" w="med" len="med"/>
                  <a:tailEnd type="none" w="med" len="med"/>
                </a:ln>
              </p:spPr>
            </p:sp>
            <p:sp>
              <p:nvSpPr>
                <p:cNvPr id="157" name="Google Shape;157;p20"/>
                <p:cNvSpPr/>
                <p:nvPr/>
              </p:nvSpPr>
              <p:spPr>
                <a:xfrm rot="16200000">
                  <a:off x="5708851" y="3417450"/>
                  <a:ext cx="1326900" cy="1326900"/>
                </a:xfrm>
                <a:prstGeom prst="arc">
                  <a:avLst>
                    <a:gd name="adj1" fmla="val 16200000"/>
                    <a:gd name="adj2" fmla="val 0"/>
                  </a:avLst>
                </a:prstGeom>
                <a:noFill/>
                <a:ln w="9525" cap="flat" cmpd="sng">
                  <a:solidFill>
                    <a:srgbClr val="FFFFFF"/>
                  </a:solidFill>
                  <a:prstDash val="dash"/>
                  <a:round/>
                  <a:headEnd type="triangle" w="sm" len="sm"/>
                  <a:tailEnd type="triangl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58" name="Google Shape;158;p20"/>
                <p:cNvCxnSpPr/>
                <p:nvPr/>
              </p:nvCxnSpPr>
              <p:spPr>
                <a:xfrm>
                  <a:off x="6109725" y="3957425"/>
                  <a:ext cx="2268000" cy="226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9" name="Google Shape;159;p20"/>
                <p:cNvCxnSpPr/>
                <p:nvPr/>
              </p:nvCxnSpPr>
              <p:spPr>
                <a:xfrm flipH="1">
                  <a:off x="6102050" y="3941996"/>
                  <a:ext cx="2291100" cy="2291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0" name="Google Shape;160;p20"/>
                <p:cNvCxnSpPr/>
                <p:nvPr/>
              </p:nvCxnSpPr>
              <p:spPr>
                <a:xfrm>
                  <a:off x="5978575" y="3949725"/>
                  <a:ext cx="0" cy="2283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round/>
                  <a:headEnd type="triangle" w="sm" len="sm"/>
                  <a:tailEnd type="triangle" w="sm" len="sm"/>
                </a:ln>
              </p:spPr>
            </p:cxnSp>
          </p:grpSp>
          <p:sp>
            <p:nvSpPr>
              <p:cNvPr id="24" name="TextBox 12">
                <a:extLst>
                  <a:ext uri="{FF2B5EF4-FFF2-40B4-BE49-F238E27FC236}">
                    <a16:creationId xmlns:a16="http://schemas.microsoft.com/office/drawing/2014/main" id="{2B27458F-A34D-43EE-BFD8-B96422097B3A}"/>
                  </a:ext>
                </a:extLst>
              </p:cNvPr>
              <p:cNvSpPr txBox="1"/>
              <p:nvPr/>
            </p:nvSpPr>
            <p:spPr>
              <a:xfrm>
                <a:off x="6238231" y="3913258"/>
                <a:ext cx="199140" cy="332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s-ES_tradnl" sz="1100" dirty="0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DBC57D-F6F9-44E8-9DDD-4B470D856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1582" y="757989"/>
              <a:ext cx="3789062" cy="2842907"/>
            </a:xfrm>
            <a:prstGeom prst="rect">
              <a:avLst/>
            </a:prstGeom>
          </p:spPr>
        </p:pic>
      </p:grpSp>
      <p:sp>
        <p:nvSpPr>
          <p:cNvPr id="22" name="Google Shape;88;p13">
            <a:extLst>
              <a:ext uri="{FF2B5EF4-FFF2-40B4-BE49-F238E27FC236}">
                <a16:creationId xmlns:a16="http://schemas.microsoft.com/office/drawing/2014/main" id="{B0135630-19EA-4120-8024-CF0C6B4AFCEE}"/>
              </a:ext>
            </a:extLst>
          </p:cNvPr>
          <p:cNvSpPr txBox="1">
            <a:spLocks/>
          </p:cNvSpPr>
          <p:nvPr/>
        </p:nvSpPr>
        <p:spPr>
          <a:xfrm>
            <a:off x="496801" y="563196"/>
            <a:ext cx="3489611" cy="476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Font typeface="Cousine"/>
              <a:buNone/>
            </a:pPr>
            <a:r>
              <a:rPr lang="es-ES" sz="2000"/>
              <a:t>Caracterización</a:t>
            </a:r>
            <a:endParaRPr lang="es-ES" sz="2000" dirty="0"/>
          </a:p>
        </p:txBody>
      </p:sp>
      <p:sp>
        <p:nvSpPr>
          <p:cNvPr id="23" name="Google Shape;87;p13">
            <a:extLst>
              <a:ext uri="{FF2B5EF4-FFF2-40B4-BE49-F238E27FC236}">
                <a16:creationId xmlns:a16="http://schemas.microsoft.com/office/drawing/2014/main" id="{447523F4-4386-4C1C-8760-EB13E24BC6D6}"/>
              </a:ext>
            </a:extLst>
          </p:cNvPr>
          <p:cNvSpPr txBox="1">
            <a:spLocks/>
          </p:cNvSpPr>
          <p:nvPr/>
        </p:nvSpPr>
        <p:spPr>
          <a:xfrm>
            <a:off x="499071" y="125796"/>
            <a:ext cx="7772400" cy="69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2800" b="1" dirty="0"/>
              <a:t>Redes sociales </a:t>
            </a:r>
            <a:br>
              <a:rPr lang="es-ES" sz="2800" b="1" dirty="0"/>
            </a:br>
            <a:endParaRPr lang="es-ES" sz="1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FECF59-FB05-48D8-94E2-A1E16F27660C}"/>
              </a:ext>
            </a:extLst>
          </p:cNvPr>
          <p:cNvSpPr txBox="1"/>
          <p:nvPr/>
        </p:nvSpPr>
        <p:spPr>
          <a:xfrm>
            <a:off x="4676959" y="785434"/>
            <a:ext cx="3967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  <a:hlinkClick r:id="rId5" tooltip="Modelo Erdős–Rény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Modelos </a:t>
            </a:r>
            <a:r>
              <a:rPr lang="es-ES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  <a:hlinkClick r:id="rId5" tooltip="Modelo Erdős–Rény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Erdős</a:t>
            </a:r>
            <a:r>
              <a:rPr lang="es-ES" b="1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  <a:hlinkClick r:id="rId5" tooltip="Modelo Erdős–Rény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</a:t>
            </a:r>
            <a:r>
              <a:rPr lang="es-ES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  <a:hlinkClick r:id="rId5" tooltip="Modelo Erdős–Rény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Rényi</a:t>
            </a:r>
            <a:r>
              <a:rPr lang="es-ES" b="1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, </a:t>
            </a:r>
            <a:r>
              <a:rPr lang="es-ES" b="1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Watts-Strogatz</a:t>
            </a:r>
            <a:endParaRPr lang="es-ES" b="1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726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2" name="Google Shape;88;p13">
            <a:extLst>
              <a:ext uri="{FF2B5EF4-FFF2-40B4-BE49-F238E27FC236}">
                <a16:creationId xmlns:a16="http://schemas.microsoft.com/office/drawing/2014/main" id="{B0135630-19EA-4120-8024-CF0C6B4AFCEE}"/>
              </a:ext>
            </a:extLst>
          </p:cNvPr>
          <p:cNvSpPr txBox="1">
            <a:spLocks/>
          </p:cNvSpPr>
          <p:nvPr/>
        </p:nvSpPr>
        <p:spPr>
          <a:xfrm>
            <a:off x="522408" y="562382"/>
            <a:ext cx="3489611" cy="476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Font typeface="Cousine"/>
              <a:buNone/>
            </a:pPr>
            <a:r>
              <a:rPr lang="es-ES" sz="2000"/>
              <a:t>Caracterización</a:t>
            </a:r>
            <a:endParaRPr lang="es-ES" sz="2000" dirty="0"/>
          </a:p>
        </p:txBody>
      </p:sp>
      <p:sp>
        <p:nvSpPr>
          <p:cNvPr id="23" name="Google Shape;87;p13">
            <a:extLst>
              <a:ext uri="{FF2B5EF4-FFF2-40B4-BE49-F238E27FC236}">
                <a16:creationId xmlns:a16="http://schemas.microsoft.com/office/drawing/2014/main" id="{447523F4-4386-4C1C-8760-EB13E24BC6D6}"/>
              </a:ext>
            </a:extLst>
          </p:cNvPr>
          <p:cNvSpPr txBox="1">
            <a:spLocks/>
          </p:cNvSpPr>
          <p:nvPr/>
        </p:nvSpPr>
        <p:spPr>
          <a:xfrm>
            <a:off x="499071" y="125796"/>
            <a:ext cx="7772400" cy="69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2800" b="1" dirty="0"/>
              <a:t>Redes sociales </a:t>
            </a:r>
            <a:br>
              <a:rPr lang="es-ES" sz="2800" b="1" dirty="0"/>
            </a:br>
            <a:endParaRPr lang="es-ES" sz="1800"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C4A9BD-8920-4EFF-A277-3258C2F845AB}"/>
              </a:ext>
            </a:extLst>
          </p:cNvPr>
          <p:cNvGrpSpPr/>
          <p:nvPr/>
        </p:nvGrpSpPr>
        <p:grpSpPr>
          <a:xfrm>
            <a:off x="204336" y="488627"/>
            <a:ext cx="8783724" cy="3755207"/>
            <a:chOff x="426002" y="488627"/>
            <a:chExt cx="8783724" cy="375520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A40A691-8706-4F6F-A11B-51602C5EBA02}"/>
                </a:ext>
              </a:extLst>
            </p:cNvPr>
            <p:cNvGrpSpPr/>
            <p:nvPr/>
          </p:nvGrpSpPr>
          <p:grpSpPr>
            <a:xfrm>
              <a:off x="4246706" y="1801091"/>
              <a:ext cx="4963020" cy="2442743"/>
              <a:chOff x="230286" y="2774723"/>
              <a:chExt cx="4729770" cy="24427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22A3201-2B9E-497C-90A0-B4F72C612804}"/>
                      </a:ext>
                    </a:extLst>
                  </p:cNvPr>
                  <p:cNvSpPr txBox="1"/>
                  <p:nvPr/>
                </p:nvSpPr>
                <p:spPr>
                  <a:xfrm>
                    <a:off x="230286" y="3411301"/>
                    <a:ext cx="20518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⇒</m:t>
                          </m:r>
                        </m:oMath>
                      </m:oMathPara>
                    </a14:m>
                    <a:endParaRPr lang="es-E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22A3201-2B9E-497C-90A0-B4F72C6128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286" y="3411301"/>
                    <a:ext cx="205184" cy="2154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333" r="-8333" b="-2857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Google Shape;89;p13">
                    <a:extLst>
                      <a:ext uri="{FF2B5EF4-FFF2-40B4-BE49-F238E27FC236}">
                        <a16:creationId xmlns:a16="http://schemas.microsoft.com/office/drawing/2014/main" id="{1E2ECCC0-37B6-4628-86A2-45063246635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35470" y="2774723"/>
                    <a:ext cx="4524586" cy="24427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L="457200" marR="0" lvl="0" indent="-381000" algn="l" rtl="0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Cousine"/>
                      <a:buChar char="▪"/>
                      <a:defRPr sz="2400" b="0" i="0" u="none" strike="noStrike" cap="none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defRPr>
                    </a:lvl1pPr>
                    <a:lvl2pPr marL="914400" marR="0" lvl="1" indent="-38100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Cousine"/>
                      <a:buChar char="▫"/>
                      <a:defRPr sz="2400" b="0" i="0" u="none" strike="noStrike" cap="none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defRPr>
                    </a:lvl2pPr>
                    <a:lvl3pPr marL="1371600" marR="0" lvl="2" indent="-38100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Cousine"/>
                      <a:buChar char="■"/>
                      <a:defRPr sz="2400" b="0" i="0" u="none" strike="noStrike" cap="none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defRPr>
                    </a:lvl3pPr>
                    <a:lvl4pPr marL="1828800" marR="0" lvl="3" indent="-38100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Cousine"/>
                      <a:buChar char="●"/>
                      <a:defRPr sz="2400" b="0" i="0" u="none" strike="noStrike" cap="none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defRPr>
                    </a:lvl4pPr>
                    <a:lvl5pPr marL="2286000" marR="0" lvl="4" indent="-38100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Cousine"/>
                      <a:buChar char="○"/>
                      <a:defRPr sz="2400" b="0" i="0" u="none" strike="noStrike" cap="none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defRPr>
                    </a:lvl5pPr>
                    <a:lvl6pPr marL="2743200" marR="0" lvl="5" indent="-38100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Cousine"/>
                      <a:buChar char="■"/>
                      <a:defRPr sz="2400" b="0" i="0" u="none" strike="noStrike" cap="none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defRPr>
                    </a:lvl6pPr>
                    <a:lvl7pPr marL="3200400" marR="0" lvl="6" indent="-38100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Cousine"/>
                      <a:buChar char="●"/>
                      <a:defRPr sz="2400" b="0" i="0" u="none" strike="noStrike" cap="none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defRPr>
                    </a:lvl7pPr>
                    <a:lvl8pPr marL="3657600" marR="0" lvl="7" indent="-38100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Cousine"/>
                      <a:buChar char="○"/>
                      <a:defRPr sz="2400" b="0" i="0" u="none" strike="noStrike" cap="none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defRPr>
                    </a:lvl8pPr>
                    <a:lvl9pPr marL="4114800" marR="0" lvl="8" indent="-38100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2400"/>
                      <a:buFont typeface="Cousine"/>
                      <a:buChar char="■"/>
                      <a:defRPr sz="2400" b="0" i="0" u="none" strike="noStrike" cap="none">
                        <a:solidFill>
                          <a:schemeClr val="lt1"/>
                        </a:solidFill>
                        <a:latin typeface="Cousine"/>
                        <a:ea typeface="Cousine"/>
                        <a:cs typeface="Cousine"/>
                        <a:sym typeface="Cousine"/>
                      </a:defRPr>
                    </a:lvl9pPr>
                  </a:lstStyle>
                  <a:p>
                    <a:pPr marL="0" indent="0" algn="just">
                      <a:buClr>
                        <a:schemeClr val="bg1"/>
                      </a:buClr>
                      <a:buNone/>
                    </a:pPr>
                    <a:r>
                      <a:rPr lang="es-ES" sz="1400" b="1" dirty="0">
                        <a:solidFill>
                          <a:srgbClr val="FFFFFF"/>
                        </a:solidFill>
                      </a:rPr>
                      <a:t>Experimento</a:t>
                    </a:r>
                    <a:r>
                      <a:rPr lang="es-ES" sz="1400" dirty="0">
                        <a:solidFill>
                          <a:srgbClr val="FFFFFF"/>
                        </a:solidFill>
                      </a:rPr>
                      <a:t>: 100 vértices, varias iteraciones variando </a:t>
                    </a:r>
                    <a14:m>
                      <m:oMath xmlns:m="http://schemas.openxmlformats.org/officeDocument/2006/math"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a14:m>
                    <a:r>
                      <a:rPr lang="es-ES" sz="1400" dirty="0">
                        <a:solidFill>
                          <a:srgbClr val="FFFFFF"/>
                        </a:solidFill>
                      </a:rPr>
                      <a:t>:</a:t>
                    </a:r>
                  </a:p>
                  <a:p>
                    <a:pPr marL="285750" indent="-285750" algn="just">
                      <a:buClr>
                        <a:schemeClr val="bg1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es-ES" sz="1400" dirty="0">
                        <a:solidFill>
                          <a:srgbClr val="FFFFFF"/>
                        </a:solidFill>
                      </a:rPr>
                      <a:t>Red Regular: </a:t>
                    </a:r>
                    <a14:m>
                      <m:oMath xmlns:m="http://schemas.openxmlformats.org/officeDocument/2006/math"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=0.0, 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𝐶𝐴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=0.5, 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𝐿𝐶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=12.88</m:t>
                        </m:r>
                      </m:oMath>
                    </a14:m>
                    <a:r>
                      <a:rPr lang="es-ES" sz="1400" dirty="0">
                        <a:solidFill>
                          <a:srgbClr val="FFFFFF"/>
                        </a:solidFill>
                      </a:rPr>
                      <a:t> </a:t>
                    </a:r>
                  </a:p>
                  <a:p>
                    <a:pPr marL="285750" indent="-285750" algn="just">
                      <a:buClr>
                        <a:schemeClr val="bg1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es-ES" sz="1400" dirty="0">
                        <a:solidFill>
                          <a:srgbClr val="FFFFFF"/>
                        </a:solidFill>
                      </a:rPr>
                      <a:t>Red Small-world: </a:t>
                    </a:r>
                    <a14:m>
                      <m:oMath xmlns:m="http://schemas.openxmlformats.org/officeDocument/2006/math"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=0.001, 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𝐶𝐴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=0.5, 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𝐿𝐶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=12.</m:t>
                        </m:r>
                      </m:oMath>
                    </a14:m>
                    <a:r>
                      <a:rPr lang="es-ES" sz="1400" dirty="0">
                        <a:solidFill>
                          <a:srgbClr val="FFFFFF"/>
                        </a:solidFill>
                      </a:rPr>
                      <a:t>57</a:t>
                    </a:r>
                  </a:p>
                  <a:p>
                    <a:pPr marL="285750" indent="-285750" algn="just">
                      <a:buClr>
                        <a:schemeClr val="bg1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es-ES" sz="1400" dirty="0">
                        <a:solidFill>
                          <a:srgbClr val="FFFFFF"/>
                        </a:solidFill>
                      </a:rPr>
                      <a:t>Red Small-world: </a:t>
                    </a:r>
                    <a14:m>
                      <m:oMath xmlns:m="http://schemas.openxmlformats.org/officeDocument/2006/math"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=0.01, 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𝐶𝐴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=0.49, 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𝐿𝐶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=10.19</m:t>
                        </m:r>
                      </m:oMath>
                    </a14:m>
                    <a:endParaRPr lang="es-ES" sz="1400" dirty="0">
                      <a:solidFill>
                        <a:srgbClr val="FFFFFF"/>
                      </a:solidFill>
                    </a:endParaRPr>
                  </a:p>
                  <a:p>
                    <a:pPr marL="285750" indent="-285750" algn="just">
                      <a:buClr>
                        <a:schemeClr val="bg1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es-ES" sz="1400" dirty="0">
                        <a:solidFill>
                          <a:srgbClr val="FFFFFF"/>
                        </a:solidFill>
                      </a:rPr>
                      <a:t>Red Small-world: </a:t>
                    </a:r>
                    <a14:m>
                      <m:oMath xmlns:m="http://schemas.openxmlformats.org/officeDocument/2006/math"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=0.1, 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𝐶𝐴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=0.38, 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𝐿𝐶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=5.07</m:t>
                        </m:r>
                      </m:oMath>
                    </a14:m>
                    <a:endParaRPr lang="es-ES" sz="1400" dirty="0">
                      <a:solidFill>
                        <a:srgbClr val="FFFFFF"/>
                      </a:solidFill>
                    </a:endParaRPr>
                  </a:p>
                  <a:p>
                    <a:pPr marL="285750" indent="-285750" algn="just">
                      <a:buClr>
                        <a:schemeClr val="bg1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es-ES" sz="1400" dirty="0">
                        <a:solidFill>
                          <a:srgbClr val="FFFFFF"/>
                        </a:solidFill>
                      </a:rPr>
                      <a:t>Red </a:t>
                    </a:r>
                    <a:r>
                      <a:rPr lang="es-ES" sz="1400" dirty="0" err="1">
                        <a:solidFill>
                          <a:srgbClr val="FFFFFF"/>
                        </a:solidFill>
                      </a:rPr>
                      <a:t>Red</a:t>
                    </a:r>
                    <a:r>
                      <a:rPr lang="es-ES" sz="1400" dirty="0">
                        <a:solidFill>
                          <a:srgbClr val="FFFFFF"/>
                        </a:solidFill>
                      </a:rPr>
                      <a:t> </a:t>
                    </a:r>
                    <a:r>
                      <a:rPr lang="es-ES" sz="1400" dirty="0" err="1">
                        <a:solidFill>
                          <a:srgbClr val="FFFFFF"/>
                        </a:solidFill>
                      </a:rPr>
                      <a:t>Random</a:t>
                    </a:r>
                    <a:r>
                      <a:rPr lang="es-ES" sz="1400" dirty="0">
                        <a:solidFill>
                          <a:srgbClr val="FFFFFF"/>
                        </a:solidFill>
                      </a:rPr>
                      <a:t>: </a:t>
                    </a:r>
                    <a14:m>
                      <m:oMath xmlns:m="http://schemas.openxmlformats.org/officeDocument/2006/math"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=1.0, 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𝐶𝐴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=0.03 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𝐿𝐶</m:t>
                        </m:r>
                        <m:r>
                          <a:rPr lang="es-ES" sz="14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=3.45</m:t>
                        </m:r>
                      </m:oMath>
                    </a14:m>
                    <a:endParaRPr lang="es-ES" sz="1400" dirty="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Google Shape;89;p13">
                    <a:extLst>
                      <a:ext uri="{FF2B5EF4-FFF2-40B4-BE49-F238E27FC236}">
                        <a16:creationId xmlns:a16="http://schemas.microsoft.com/office/drawing/2014/main" id="{1E2ECCC0-37B6-4628-86A2-4506324663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470" y="2774723"/>
                    <a:ext cx="4524586" cy="244274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99" r="-51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73299C-A358-479A-B552-6684C12FC64A}"/>
                </a:ext>
              </a:extLst>
            </p:cNvPr>
            <p:cNvGrpSpPr/>
            <p:nvPr/>
          </p:nvGrpSpPr>
          <p:grpSpPr>
            <a:xfrm>
              <a:off x="426002" y="895350"/>
              <a:ext cx="4145998" cy="3348484"/>
              <a:chOff x="4303109" y="210032"/>
              <a:chExt cx="4656565" cy="3747538"/>
            </a:xfrm>
          </p:grpSpPr>
          <p:grpSp>
            <p:nvGrpSpPr>
              <p:cNvPr id="153" name="Google Shape;153;p20"/>
              <p:cNvGrpSpPr/>
              <p:nvPr/>
            </p:nvGrpSpPr>
            <p:grpSpPr>
              <a:xfrm rot="5400000">
                <a:off x="4757623" y="-244482"/>
                <a:ext cx="3747538" cy="4656565"/>
                <a:chOff x="5708851" y="3417450"/>
                <a:chExt cx="2931160" cy="2815646"/>
              </a:xfrm>
            </p:grpSpPr>
            <p:sp>
              <p:nvSpPr>
                <p:cNvPr id="154" name="Google Shape;154;p20"/>
                <p:cNvSpPr/>
                <p:nvPr/>
              </p:nvSpPr>
              <p:spPr>
                <a:xfrm>
                  <a:off x="6109686" y="3873554"/>
                  <a:ext cx="2275714" cy="2349884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ash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20"/>
                <p:cNvSpPr/>
                <p:nvPr/>
              </p:nvSpPr>
              <p:spPr>
                <a:xfrm>
                  <a:off x="8516561" y="3942000"/>
                  <a:ext cx="123450" cy="227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91029" extrusionOk="0">
                      <a:moveTo>
                        <a:pt x="0" y="0"/>
                      </a:moveTo>
                      <a:lnTo>
                        <a:pt x="4938" y="0"/>
                      </a:lnTo>
                      <a:lnTo>
                        <a:pt x="4938" y="91029"/>
                      </a:lnTo>
                      <a:lnTo>
                        <a:pt x="0" y="91029"/>
                      </a:lnTo>
                    </a:path>
                  </a:pathLst>
                </a:cu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"/>
                  <a:headEnd type="none" w="med" len="med"/>
                  <a:tailEnd type="none" w="med" len="med"/>
                </a:ln>
              </p:spPr>
            </p:sp>
            <p:sp>
              <p:nvSpPr>
                <p:cNvPr id="156" name="Google Shape;156;p20"/>
                <p:cNvSpPr/>
                <p:nvPr/>
              </p:nvSpPr>
              <p:spPr>
                <a:xfrm rot="-5400000">
                  <a:off x="7180125" y="2605525"/>
                  <a:ext cx="123450" cy="227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91029" extrusionOk="0">
                      <a:moveTo>
                        <a:pt x="0" y="0"/>
                      </a:moveTo>
                      <a:lnTo>
                        <a:pt x="4938" y="0"/>
                      </a:lnTo>
                      <a:lnTo>
                        <a:pt x="4938" y="91029"/>
                      </a:lnTo>
                      <a:lnTo>
                        <a:pt x="0" y="91029"/>
                      </a:lnTo>
                    </a:path>
                  </a:pathLst>
                </a:cu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"/>
                  <a:headEnd type="none" w="med" len="med"/>
                  <a:tailEnd type="none" w="med" len="med"/>
                </a:ln>
              </p:spPr>
            </p:sp>
            <p:sp>
              <p:nvSpPr>
                <p:cNvPr id="157" name="Google Shape;157;p20"/>
                <p:cNvSpPr/>
                <p:nvPr/>
              </p:nvSpPr>
              <p:spPr>
                <a:xfrm rot="16200000">
                  <a:off x="5708851" y="3417450"/>
                  <a:ext cx="1326900" cy="1326900"/>
                </a:xfrm>
                <a:prstGeom prst="arc">
                  <a:avLst>
                    <a:gd name="adj1" fmla="val 16200000"/>
                    <a:gd name="adj2" fmla="val 0"/>
                  </a:avLst>
                </a:prstGeom>
                <a:noFill/>
                <a:ln w="9525" cap="flat" cmpd="sng">
                  <a:solidFill>
                    <a:srgbClr val="FFFFFF"/>
                  </a:solidFill>
                  <a:prstDash val="dash"/>
                  <a:round/>
                  <a:headEnd type="triangle" w="sm" len="sm"/>
                  <a:tailEnd type="triangl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58" name="Google Shape;158;p20"/>
                <p:cNvCxnSpPr/>
                <p:nvPr/>
              </p:nvCxnSpPr>
              <p:spPr>
                <a:xfrm>
                  <a:off x="6109725" y="3957425"/>
                  <a:ext cx="2268000" cy="226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9" name="Google Shape;159;p20"/>
                <p:cNvCxnSpPr/>
                <p:nvPr/>
              </p:nvCxnSpPr>
              <p:spPr>
                <a:xfrm flipH="1">
                  <a:off x="6102050" y="3941996"/>
                  <a:ext cx="2291100" cy="2291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0" name="Google Shape;160;p20"/>
                <p:cNvCxnSpPr/>
                <p:nvPr/>
              </p:nvCxnSpPr>
              <p:spPr>
                <a:xfrm>
                  <a:off x="5978575" y="3949725"/>
                  <a:ext cx="0" cy="2283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round/>
                  <a:headEnd type="triangle" w="sm" len="sm"/>
                  <a:tailEnd type="triangle" w="sm" len="sm"/>
                </a:ln>
              </p:spPr>
            </p:cxnSp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1DBC57D-F6F9-44E8-9DDD-4B470D856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1582" y="748317"/>
                <a:ext cx="3789062" cy="2838227"/>
              </a:xfrm>
              <a:prstGeom prst="rect">
                <a:avLst/>
              </a:prstGeom>
            </p:spPr>
          </p:pic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E7D19AB-A93F-4279-BC7E-1D7C72C5AEE4}"/>
                </a:ext>
              </a:extLst>
            </p:cNvPr>
            <p:cNvCxnSpPr>
              <a:cxnSpLocks/>
            </p:cNvCxnSpPr>
            <p:nvPr/>
          </p:nvCxnSpPr>
          <p:spPr>
            <a:xfrm>
              <a:off x="822036" y="3308582"/>
              <a:ext cx="83121" cy="89815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201B91-3FEC-4FC0-9ED8-8E29F8859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9077" y="488627"/>
              <a:ext cx="1458366" cy="1385434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89;p13">
                <a:extLst>
                  <a:ext uri="{FF2B5EF4-FFF2-40B4-BE49-F238E27FC236}">
                    <a16:creationId xmlns:a16="http://schemas.microsoft.com/office/drawing/2014/main" id="{2414D1C1-6B36-48C8-8ADF-6ACF8D74C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5777" y="77848"/>
                <a:ext cx="4078480" cy="935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▪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▫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■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●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○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■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●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○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■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9pPr>
              </a:lstStyle>
              <a:p>
                <a:pPr marL="0" indent="0" algn="just">
                  <a:buClr>
                    <a:schemeClr val="bg1"/>
                  </a:buClr>
                  <a:buNone/>
                </a:pPr>
                <a:r>
                  <a:rPr lang="es-ES" sz="1200" dirty="0">
                    <a:solidFill>
                      <a:srgbClr val="FFFFFF"/>
                    </a:solidFill>
                  </a:rPr>
                  <a:t>BAJO coeficiente de agrupamiento (</a:t>
                </a:r>
                <a14:m>
                  <m:oMath xmlns:m="http://schemas.openxmlformats.org/officeDocument/2006/math">
                    <m:r>
                      <a:rPr lang="es-ES" sz="12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𝐶𝐴</m:t>
                    </m:r>
                  </m:oMath>
                </a14:m>
                <a:r>
                  <a:rPr lang="es-ES" sz="1200" dirty="0">
                    <a:solidFill>
                      <a:srgbClr val="FFFFFF"/>
                    </a:solidFill>
                  </a:rPr>
                  <a:t>) con longitud del camino (</a:t>
                </a:r>
                <a14:m>
                  <m:oMath xmlns:m="http://schemas.openxmlformats.org/officeDocument/2006/math">
                    <m:r>
                      <a:rPr lang="es-ES" sz="12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𝐿𝐶</m:t>
                    </m:r>
                  </m:oMath>
                </a14:m>
                <a:r>
                  <a:rPr lang="es-ES" sz="1200" dirty="0">
                    <a:solidFill>
                      <a:srgbClr val="FFFFFF"/>
                    </a:solidFill>
                  </a:rPr>
                  <a:t>) PEQUEÑO entre las personas/entidades</a:t>
                </a:r>
              </a:p>
            </p:txBody>
          </p:sp>
        </mc:Choice>
        <mc:Fallback xmlns="">
          <p:sp>
            <p:nvSpPr>
              <p:cNvPr id="31" name="Google Shape;89;p13">
                <a:extLst>
                  <a:ext uri="{FF2B5EF4-FFF2-40B4-BE49-F238E27FC236}">
                    <a16:creationId xmlns:a16="http://schemas.microsoft.com/office/drawing/2014/main" id="{2414D1C1-6B36-48C8-8ADF-6ACF8D74C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777" y="77848"/>
                <a:ext cx="4078480" cy="935252"/>
              </a:xfrm>
              <a:prstGeom prst="rect">
                <a:avLst/>
              </a:prstGeom>
              <a:blipFill>
                <a:blip r:embed="rId6"/>
                <a:stretch>
                  <a:fillRect l="-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89;p13">
                <a:extLst>
                  <a:ext uri="{FF2B5EF4-FFF2-40B4-BE49-F238E27FC236}">
                    <a16:creationId xmlns:a16="http://schemas.microsoft.com/office/drawing/2014/main" id="{EDA51258-4E52-42A1-B507-C89575DC75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252" y="4243834"/>
                <a:ext cx="4078480" cy="935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▪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▫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■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●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○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■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●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○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■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9pPr>
              </a:lstStyle>
              <a:p>
                <a:pPr marL="0" indent="0" algn="just">
                  <a:buClr>
                    <a:schemeClr val="bg1"/>
                  </a:buClr>
                  <a:buNone/>
                </a:pPr>
                <a:r>
                  <a:rPr lang="es-ES" sz="1200" dirty="0">
                    <a:solidFill>
                      <a:srgbClr val="FFFFFF"/>
                    </a:solidFill>
                  </a:rPr>
                  <a:t>ALTO coeficiente de agrupamiento (</a:t>
                </a:r>
                <a14:m>
                  <m:oMath xmlns:m="http://schemas.openxmlformats.org/officeDocument/2006/math">
                    <m:r>
                      <a:rPr lang="es-ES" sz="12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𝐶𝐴</m:t>
                    </m:r>
                  </m:oMath>
                </a14:m>
                <a:r>
                  <a:rPr lang="es-ES" sz="1200" dirty="0">
                    <a:solidFill>
                      <a:srgbClr val="FFFFFF"/>
                    </a:solidFill>
                  </a:rPr>
                  <a:t>) con longitud del camino (</a:t>
                </a:r>
                <a14:m>
                  <m:oMath xmlns:m="http://schemas.openxmlformats.org/officeDocument/2006/math">
                    <m:r>
                      <a:rPr lang="es-ES" sz="12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𝐿𝐶</m:t>
                    </m:r>
                  </m:oMath>
                </a14:m>
                <a:r>
                  <a:rPr lang="es-ES" sz="1200" dirty="0">
                    <a:solidFill>
                      <a:srgbClr val="FFFFFF"/>
                    </a:solidFill>
                  </a:rPr>
                  <a:t>) LARGO entre las personas/entidades</a:t>
                </a:r>
              </a:p>
            </p:txBody>
          </p:sp>
        </mc:Choice>
        <mc:Fallback xmlns="">
          <p:sp>
            <p:nvSpPr>
              <p:cNvPr id="32" name="Google Shape;89;p13">
                <a:extLst>
                  <a:ext uri="{FF2B5EF4-FFF2-40B4-BE49-F238E27FC236}">
                    <a16:creationId xmlns:a16="http://schemas.microsoft.com/office/drawing/2014/main" id="{EDA51258-4E52-42A1-B507-C89575DC7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2" y="4243834"/>
                <a:ext cx="4078480" cy="935252"/>
              </a:xfrm>
              <a:prstGeom prst="rect">
                <a:avLst/>
              </a:prstGeom>
              <a:blipFill>
                <a:blip r:embed="rId7"/>
                <a:stretch>
                  <a:fillRect l="-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7D7C508-2382-4D1C-A5DC-E3B2F7811EED}"/>
              </a:ext>
            </a:extLst>
          </p:cNvPr>
          <p:cNvSpPr/>
          <p:nvPr/>
        </p:nvSpPr>
        <p:spPr>
          <a:xfrm>
            <a:off x="4246156" y="3247551"/>
            <a:ext cx="4650350" cy="31130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89;p13">
                <a:extLst>
                  <a:ext uri="{FF2B5EF4-FFF2-40B4-BE49-F238E27FC236}">
                    <a16:creationId xmlns:a16="http://schemas.microsoft.com/office/drawing/2014/main" id="{D3E37B24-1C10-49D9-935F-9E5E50F112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21932" y="4006653"/>
                <a:ext cx="4274573" cy="935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▪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▫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■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●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○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■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●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○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■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9pPr>
              </a:lstStyle>
              <a:p>
                <a:pPr marL="0" indent="0" algn="just">
                  <a:buClr>
                    <a:schemeClr val="bg1"/>
                  </a:buClr>
                  <a:buNone/>
                </a:pPr>
                <a:r>
                  <a:rPr lang="es-ES" sz="1400" b="1" dirty="0">
                    <a:solidFill>
                      <a:srgbClr val="FFFFFF"/>
                    </a:solidFill>
                  </a:rPr>
                  <a:t>ALTO coeficiente de agrupamiento (</a:t>
                </a:r>
                <a14:m>
                  <m:oMath xmlns:m="http://schemas.openxmlformats.org/officeDocument/2006/math">
                    <m:r>
                      <a:rPr lang="es-ES" sz="1400" b="1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𝑪𝑨</m:t>
                    </m:r>
                  </m:oMath>
                </a14:m>
                <a:r>
                  <a:rPr lang="es-ES" sz="1400" b="1" dirty="0">
                    <a:solidFill>
                      <a:srgbClr val="FFFFFF"/>
                    </a:solidFill>
                  </a:rPr>
                  <a:t>) con longitud del camino (</a:t>
                </a:r>
                <a14:m>
                  <m:oMath xmlns:m="http://schemas.openxmlformats.org/officeDocument/2006/math">
                    <m:r>
                      <a:rPr lang="es-ES" sz="1400" b="1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𝑳𝑪</m:t>
                    </m:r>
                  </m:oMath>
                </a14:m>
                <a:r>
                  <a:rPr lang="es-ES" sz="1400" b="1" dirty="0">
                    <a:solidFill>
                      <a:srgbClr val="FFFFFF"/>
                    </a:solidFill>
                  </a:rPr>
                  <a:t>) PEQUEÑO entre las personas/entidades</a:t>
                </a:r>
              </a:p>
            </p:txBody>
          </p:sp>
        </mc:Choice>
        <mc:Fallback xmlns="">
          <p:sp>
            <p:nvSpPr>
              <p:cNvPr id="40" name="Google Shape;89;p13">
                <a:extLst>
                  <a:ext uri="{FF2B5EF4-FFF2-40B4-BE49-F238E27FC236}">
                    <a16:creationId xmlns:a16="http://schemas.microsoft.com/office/drawing/2014/main" id="{D3E37B24-1C10-49D9-935F-9E5E50F1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932" y="4006653"/>
                <a:ext cx="4274573" cy="935252"/>
              </a:xfrm>
              <a:prstGeom prst="rect">
                <a:avLst/>
              </a:prstGeom>
              <a:blipFill>
                <a:blip r:embed="rId8"/>
                <a:stretch>
                  <a:fillRect l="-428" r="-4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9DA4E30-4C4C-4743-AB9E-4A36ECEBED01}"/>
              </a:ext>
            </a:extLst>
          </p:cNvPr>
          <p:cNvCxnSpPr>
            <a:cxnSpLocks/>
          </p:cNvCxnSpPr>
          <p:nvPr/>
        </p:nvCxnSpPr>
        <p:spPr>
          <a:xfrm flipH="1">
            <a:off x="8631141" y="3656592"/>
            <a:ext cx="122566" cy="464966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73DD8C-4187-4B8D-958A-C1628669B34D}"/>
              </a:ext>
            </a:extLst>
          </p:cNvPr>
          <p:cNvCxnSpPr>
            <a:cxnSpLocks/>
          </p:cNvCxnSpPr>
          <p:nvPr/>
        </p:nvCxnSpPr>
        <p:spPr>
          <a:xfrm>
            <a:off x="2434146" y="3096406"/>
            <a:ext cx="2262136" cy="96049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282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522408" y="562382"/>
            <a:ext cx="3489611" cy="476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000" dirty="0"/>
              <a:t>Caracterización</a:t>
            </a:r>
            <a:endParaRPr sz="2000"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7" name="Google Shape;87;p13">
            <a:extLst>
              <a:ext uri="{FF2B5EF4-FFF2-40B4-BE49-F238E27FC236}">
                <a16:creationId xmlns:a16="http://schemas.microsoft.com/office/drawing/2014/main" id="{CD018A45-B069-45B5-83E4-212B223688D0}"/>
              </a:ext>
            </a:extLst>
          </p:cNvPr>
          <p:cNvSpPr txBox="1">
            <a:spLocks/>
          </p:cNvSpPr>
          <p:nvPr/>
        </p:nvSpPr>
        <p:spPr>
          <a:xfrm>
            <a:off x="499071" y="125796"/>
            <a:ext cx="7772400" cy="69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2800" b="1" dirty="0"/>
              <a:t>Redes sociales </a:t>
            </a:r>
            <a:br>
              <a:rPr lang="es-ES" sz="2800" b="1" dirty="0"/>
            </a:br>
            <a:endParaRPr lang="es-ES" sz="1800" b="1" dirty="0"/>
          </a:p>
        </p:txBody>
      </p:sp>
      <p:sp>
        <p:nvSpPr>
          <p:cNvPr id="38" name="Google Shape;89;p13">
            <a:extLst>
              <a:ext uri="{FF2B5EF4-FFF2-40B4-BE49-F238E27FC236}">
                <a16:creationId xmlns:a16="http://schemas.microsoft.com/office/drawing/2014/main" id="{B4A0697A-4FA7-4BF0-8B8A-E624A1ABA47A}"/>
              </a:ext>
            </a:extLst>
          </p:cNvPr>
          <p:cNvSpPr txBox="1">
            <a:spLocks/>
          </p:cNvSpPr>
          <p:nvPr/>
        </p:nvSpPr>
        <p:spPr>
          <a:xfrm>
            <a:off x="5069539" y="2355305"/>
            <a:ext cx="3914718" cy="228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 algn="just">
              <a:buClr>
                <a:schemeClr val="bg1"/>
              </a:buClr>
              <a:buNone/>
            </a:pPr>
            <a:r>
              <a:rPr lang="es-ES" sz="1400" dirty="0">
                <a:solidFill>
                  <a:srgbClr val="FFFFFF"/>
                </a:solidFill>
              </a:rPr>
              <a:t>Número de relaciones con distribución </a:t>
            </a:r>
            <a:r>
              <a:rPr lang="es-ES" sz="1400" dirty="0">
                <a:solidFill>
                  <a:srgbClr val="FFFFFF"/>
                </a:solidFill>
                <a:latin typeface="Garamond" panose="02020404030301010803" pitchFamily="18" charset="0"/>
              </a:rPr>
              <a:t>“</a:t>
            </a:r>
            <a:r>
              <a:rPr lang="es-ES" sz="1400" dirty="0">
                <a:solidFill>
                  <a:srgbClr val="FFFFFF"/>
                </a:solidFill>
              </a:rPr>
              <a:t>libre de escala</a:t>
            </a:r>
            <a:r>
              <a:rPr lang="es-ES" sz="1400" dirty="0">
                <a:solidFill>
                  <a:srgbClr val="FFFFFF"/>
                </a:solidFill>
                <a:latin typeface="Garamond" panose="02020404030301010803" pitchFamily="18" charset="0"/>
              </a:rPr>
              <a:t>”</a:t>
            </a:r>
            <a:r>
              <a:rPr lang="es-ES" sz="1400" dirty="0">
                <a:solidFill>
                  <a:srgbClr val="FFFFFF"/>
                </a:solidFill>
              </a:rPr>
              <a:t>: </a:t>
            </a:r>
          </a:p>
          <a:p>
            <a:pPr marL="0" indent="0" algn="just">
              <a:buClr>
                <a:schemeClr val="bg1"/>
              </a:buClr>
              <a:buNone/>
            </a:pPr>
            <a:r>
              <a:rPr lang="es-ES" sz="1400" dirty="0">
                <a:solidFill>
                  <a:srgbClr val="FFFFFF"/>
                </a:solidFill>
                <a:latin typeface="Garamond" panose="02020404030301010803" pitchFamily="18" charset="0"/>
              </a:rPr>
              <a:t>“ </a:t>
            </a:r>
            <a:r>
              <a:rPr lang="es-ES_tradnl" sz="1400" dirty="0">
                <a:solidFill>
                  <a:srgbClr val="FFFFFF"/>
                </a:solidFill>
                <a:latin typeface="Cousine"/>
                <a:cs typeface="Cousine"/>
                <a:sym typeface="Cousine"/>
              </a:rPr>
              <a:t>Personas/Entidades con mayor </a:t>
            </a:r>
            <a:r>
              <a:rPr lang="es-ES_tradnl" sz="1400" dirty="0">
                <a:solidFill>
                  <a:srgbClr val="FFFFFF"/>
                </a:solidFill>
                <a:latin typeface="Garamond" panose="02020404030301010803" pitchFamily="18" charset="0"/>
                <a:sym typeface="Cousine"/>
              </a:rPr>
              <a:t>“</a:t>
            </a:r>
            <a:r>
              <a:rPr lang="es-ES_tradnl" sz="1400" b="1" u="sng" dirty="0">
                <a:solidFill>
                  <a:srgbClr val="FFFFFF"/>
                </a:solidFill>
                <a:latin typeface="Cousine"/>
                <a:cs typeface="Cousine"/>
                <a:sym typeface="Cousine"/>
              </a:rPr>
              <a:t>influencia</a:t>
            </a:r>
            <a:r>
              <a:rPr lang="es-ES_tradnl" sz="1400" dirty="0">
                <a:solidFill>
                  <a:srgbClr val="FFFFFF"/>
                </a:solidFill>
                <a:latin typeface="Garamond" panose="02020404030301010803" pitchFamily="18" charset="0"/>
                <a:sym typeface="Cousine"/>
              </a:rPr>
              <a:t>”</a:t>
            </a:r>
            <a:r>
              <a:rPr lang="es-ES_tradnl" sz="1400" dirty="0">
                <a:solidFill>
                  <a:srgbClr val="FFFFFF"/>
                </a:solidFill>
                <a:latin typeface="Cousine"/>
                <a:cs typeface="Cousine"/>
                <a:sym typeface="Cousine"/>
              </a:rPr>
              <a:t> que otras según el número de relaciones</a:t>
            </a:r>
            <a:r>
              <a:rPr lang="es-ES" sz="1400" dirty="0">
                <a:solidFill>
                  <a:srgbClr val="FFFFFF"/>
                </a:solidFill>
              </a:rPr>
              <a:t> </a:t>
            </a:r>
            <a:r>
              <a:rPr lang="es-ES" sz="1400" dirty="0">
                <a:solidFill>
                  <a:srgbClr val="FFFFFF"/>
                </a:solidFill>
                <a:latin typeface="Garamond" panose="02020404030301010803" pitchFamily="18" charset="0"/>
              </a:rPr>
              <a:t>”</a:t>
            </a:r>
          </a:p>
          <a:p>
            <a:pPr marL="0" indent="0" algn="just">
              <a:buClr>
                <a:schemeClr val="bg1"/>
              </a:buClr>
              <a:buNone/>
            </a:pPr>
            <a:endParaRPr lang="es-ES" sz="1400" dirty="0">
              <a:solidFill>
                <a:srgbClr val="FFFFFF"/>
              </a:solidFill>
              <a:latin typeface="Garamond" panose="02020404030301010803" pitchFamily="18" charset="0"/>
            </a:endParaRPr>
          </a:p>
          <a:p>
            <a:pPr marL="0" indent="0" algn="just">
              <a:buClr>
                <a:schemeClr val="bg1"/>
              </a:buClr>
              <a:buNone/>
            </a:pPr>
            <a:endParaRPr lang="es-ES" sz="1400" dirty="0">
              <a:solidFill>
                <a:srgbClr val="FFFF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429255-1F46-426B-94FB-101F71A820E4}"/>
              </a:ext>
            </a:extLst>
          </p:cNvPr>
          <p:cNvGrpSpPr/>
          <p:nvPr/>
        </p:nvGrpSpPr>
        <p:grpSpPr>
          <a:xfrm>
            <a:off x="260652" y="1126836"/>
            <a:ext cx="4690039" cy="3806631"/>
            <a:chOff x="4897346" y="379366"/>
            <a:chExt cx="3934597" cy="2869992"/>
          </a:xfrm>
        </p:grpSpPr>
        <p:grpSp>
          <p:nvGrpSpPr>
            <p:cNvPr id="29" name="Google Shape;79;p13">
              <a:extLst>
                <a:ext uri="{FF2B5EF4-FFF2-40B4-BE49-F238E27FC236}">
                  <a16:creationId xmlns:a16="http://schemas.microsoft.com/office/drawing/2014/main" id="{5323922C-80EE-4BDA-A872-9639D76589A1}"/>
                </a:ext>
              </a:extLst>
            </p:cNvPr>
            <p:cNvGrpSpPr/>
            <p:nvPr/>
          </p:nvGrpSpPr>
          <p:grpSpPr>
            <a:xfrm>
              <a:off x="4897346" y="379366"/>
              <a:ext cx="3934597" cy="2869992"/>
              <a:chOff x="5708850" y="3417450"/>
              <a:chExt cx="2931161" cy="2815646"/>
            </a:xfrm>
          </p:grpSpPr>
          <p:sp>
            <p:nvSpPr>
              <p:cNvPr id="31" name="Google Shape;80;p13">
                <a:extLst>
                  <a:ext uri="{FF2B5EF4-FFF2-40B4-BE49-F238E27FC236}">
                    <a16:creationId xmlns:a16="http://schemas.microsoft.com/office/drawing/2014/main" id="{9121B3E9-19F3-4D23-8877-564539034FE4}"/>
                  </a:ext>
                </a:extLst>
              </p:cNvPr>
              <p:cNvSpPr/>
              <p:nvPr/>
            </p:nvSpPr>
            <p:spPr>
              <a:xfrm>
                <a:off x="6102011" y="3942011"/>
                <a:ext cx="2283300" cy="22833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81;p13">
                <a:extLst>
                  <a:ext uri="{FF2B5EF4-FFF2-40B4-BE49-F238E27FC236}">
                    <a16:creationId xmlns:a16="http://schemas.microsoft.com/office/drawing/2014/main" id="{9026E01C-E05A-489D-83DE-7D62EF497C72}"/>
                  </a:ext>
                </a:extLst>
              </p:cNvPr>
              <p:cNvSpPr/>
              <p:nvPr/>
            </p:nvSpPr>
            <p:spPr>
              <a:xfrm>
                <a:off x="8516561" y="3942000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33" name="Google Shape;82;p13">
                <a:extLst>
                  <a:ext uri="{FF2B5EF4-FFF2-40B4-BE49-F238E27FC236}">
                    <a16:creationId xmlns:a16="http://schemas.microsoft.com/office/drawing/2014/main" id="{9D834389-E8F2-4576-8C8B-0714779DFC58}"/>
                  </a:ext>
                </a:extLst>
              </p:cNvPr>
              <p:cNvSpPr/>
              <p:nvPr/>
            </p:nvSpPr>
            <p:spPr>
              <a:xfrm rot="-5400000">
                <a:off x="7180125" y="2605525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34" name="Google Shape;83;p13">
                <a:extLst>
                  <a:ext uri="{FF2B5EF4-FFF2-40B4-BE49-F238E27FC236}">
                    <a16:creationId xmlns:a16="http://schemas.microsoft.com/office/drawing/2014/main" id="{5AE78B3D-85EC-40F8-BF0D-0E03FA05BF01}"/>
                  </a:ext>
                </a:extLst>
              </p:cNvPr>
              <p:cNvSpPr/>
              <p:nvPr/>
            </p:nvSpPr>
            <p:spPr>
              <a:xfrm rot="-5400000">
                <a:off x="5708850" y="3417450"/>
                <a:ext cx="1326900" cy="13269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triangl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" name="Google Shape;84;p13">
                <a:extLst>
                  <a:ext uri="{FF2B5EF4-FFF2-40B4-BE49-F238E27FC236}">
                    <a16:creationId xmlns:a16="http://schemas.microsoft.com/office/drawing/2014/main" id="{88FA7429-05C2-48FD-AADA-1197FA0E003F}"/>
                  </a:ext>
                </a:extLst>
              </p:cNvPr>
              <p:cNvCxnSpPr/>
              <p:nvPr/>
            </p:nvCxnSpPr>
            <p:spPr>
              <a:xfrm>
                <a:off x="6109725" y="3957425"/>
                <a:ext cx="2268000" cy="226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85;p13">
                <a:extLst>
                  <a:ext uri="{FF2B5EF4-FFF2-40B4-BE49-F238E27FC236}">
                    <a16:creationId xmlns:a16="http://schemas.microsoft.com/office/drawing/2014/main" id="{E2169FED-A1AB-488F-B8DE-D31E44733C80}"/>
                  </a:ext>
                </a:extLst>
              </p:cNvPr>
              <p:cNvCxnSpPr/>
              <p:nvPr/>
            </p:nvCxnSpPr>
            <p:spPr>
              <a:xfrm flipH="1">
                <a:off x="6102050" y="3941996"/>
                <a:ext cx="2291100" cy="2291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86;p13">
                <a:extLst>
                  <a:ext uri="{FF2B5EF4-FFF2-40B4-BE49-F238E27FC236}">
                    <a16:creationId xmlns:a16="http://schemas.microsoft.com/office/drawing/2014/main" id="{5283EFA0-743F-4F3D-A6D2-24A7F8A4DFAB}"/>
                  </a:ext>
                </a:extLst>
              </p:cNvPr>
              <p:cNvCxnSpPr/>
              <p:nvPr/>
            </p:nvCxnSpPr>
            <p:spPr>
              <a:xfrm>
                <a:off x="5978575" y="3949725"/>
                <a:ext cx="0" cy="2283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triangle" w="sm" len="sm"/>
                <a:tailEnd type="triangle" w="sm" len="sm"/>
              </a:ln>
            </p:spPr>
          </p:cxn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835E32-91C0-44D3-8DFB-51C56C798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8649" y="937821"/>
              <a:ext cx="2922617" cy="227208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3704D9-B0D1-49E2-AFC8-2AFF0A415906}"/>
                  </a:ext>
                </a:extLst>
              </p:cNvPr>
              <p:cNvSpPr txBox="1"/>
              <p:nvPr/>
            </p:nvSpPr>
            <p:spPr>
              <a:xfrm>
                <a:off x="4753163" y="237947"/>
                <a:ext cx="415363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b="1" u="sng" dirty="0">
                    <a:solidFill>
                      <a:schemeClr val="bg1"/>
                    </a:solidFill>
                    <a:latin typeface="Cousine" panose="020B0604020202020204" charset="0"/>
                    <a:cs typeface="Cousine" panose="020B0604020202020204" charset="0"/>
                    <a:hlinkClick r:id="rId4" tooltip="Modelo Erdős–Rényi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Modelo </a:t>
                </a:r>
                <a:r>
                  <a:rPr lang="es-ES" b="1" u="sng" dirty="0" err="1">
                    <a:solidFill>
                      <a:schemeClr val="bg1"/>
                    </a:solidFill>
                    <a:latin typeface="Cousine" panose="020B0604020202020204" charset="0"/>
                    <a:cs typeface="Cousine" panose="020B0604020202020204" charset="0"/>
                  </a:rPr>
                  <a:t>Barabási</a:t>
                </a:r>
                <a:r>
                  <a:rPr lang="es-ES" b="1" u="sng" dirty="0">
                    <a:solidFill>
                      <a:schemeClr val="bg1"/>
                    </a:solidFill>
                    <a:latin typeface="Cousine" panose="020B0604020202020204" charset="0"/>
                    <a:cs typeface="Cousine" panose="020B0604020202020204" charset="0"/>
                  </a:rPr>
                  <a:t>–Albert</a:t>
                </a:r>
              </a:p>
              <a:p>
                <a:pPr algn="just"/>
                <a:r>
                  <a:rPr lang="es-ES" dirty="0">
                    <a:solidFill>
                      <a:schemeClr val="bg1"/>
                    </a:solidFill>
                    <a:latin typeface="Cousine" panose="020B0604020202020204" charset="0"/>
                    <a:cs typeface="Cousine" panose="020B0604020202020204" charset="0"/>
                  </a:rPr>
                  <a:t>El número de conexiones/relaciones de una persona/entidad está dado por una distribución de Ley de potencia: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sine" panose="020B0604020202020204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sine" panose="020B0604020202020204" charset="0"/>
                          </a:rPr>
                        </m:ctrlPr>
                      </m:d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sine" panose="020B0604020202020204" charset="0"/>
                          </a:rPr>
                          <m:t>𝑘</m:t>
                        </m:r>
                      </m:e>
                    </m:d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sine" panose="020B0604020202020204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sine" panose="020B0604020202020204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sine" panose="020B0604020202020204" charset="0"/>
                          </a:rPr>
                          <m:t>𝑘</m:t>
                        </m:r>
                      </m:e>
                      <m:sup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usine" panose="020B0604020202020204" charset="0"/>
                          </a:rPr>
                          <m:t>−</m:t>
                        </m:r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sine" panose="020B0604020202020204" charset="0"/>
                          </a:rPr>
                          <m:t>𝛾</m:t>
                        </m:r>
                      </m:sup>
                    </m:sSup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ousine" panose="020B0604020202020204" charset="0"/>
                      </a:rPr>
                      <m:t>, 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sine" panose="020B0604020202020204" charset="0"/>
                      </a:rPr>
                      <m:t>𝛾</m:t>
                    </m:r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sine" panose="020B0604020202020204" charset="0"/>
                      </a:rPr>
                      <m:t>&gt;0</m:t>
                    </m:r>
                  </m:oMath>
                </a14:m>
                <a:endParaRPr lang="es-ES" dirty="0"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3704D9-B0D1-49E2-AFC8-2AFF0A415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163" y="237947"/>
                <a:ext cx="4153639" cy="1169551"/>
              </a:xfrm>
              <a:prstGeom prst="rect">
                <a:avLst/>
              </a:prstGeom>
              <a:blipFill>
                <a:blip r:embed="rId5"/>
                <a:stretch>
                  <a:fillRect l="-441" t="-521" r="-4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953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522408" y="562382"/>
            <a:ext cx="6257083" cy="476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000" dirty="0"/>
              <a:t>Caracterización: resumen parcial</a:t>
            </a:r>
            <a:endParaRPr sz="2000"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7" name="Google Shape;87;p13">
            <a:extLst>
              <a:ext uri="{FF2B5EF4-FFF2-40B4-BE49-F238E27FC236}">
                <a16:creationId xmlns:a16="http://schemas.microsoft.com/office/drawing/2014/main" id="{CD018A45-B069-45B5-83E4-212B223688D0}"/>
              </a:ext>
            </a:extLst>
          </p:cNvPr>
          <p:cNvSpPr txBox="1">
            <a:spLocks/>
          </p:cNvSpPr>
          <p:nvPr/>
        </p:nvSpPr>
        <p:spPr>
          <a:xfrm>
            <a:off x="522408" y="35909"/>
            <a:ext cx="7772400" cy="69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2800" b="1" dirty="0"/>
              <a:t>Redes sociales </a:t>
            </a:r>
            <a:br>
              <a:rPr lang="es-ES" sz="2800" b="1" dirty="0"/>
            </a:br>
            <a:endParaRPr lang="es-E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Google Shape;89;p13">
                <a:extLst>
                  <a:ext uri="{FF2B5EF4-FFF2-40B4-BE49-F238E27FC236}">
                    <a16:creationId xmlns:a16="http://schemas.microsoft.com/office/drawing/2014/main" id="{B4A0697A-4FA7-4BF0-8B8A-E624A1ABA4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7248" y="1530111"/>
                <a:ext cx="3836101" cy="3199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▪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▫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■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●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○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■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●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○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ousine"/>
                  <a:buChar char="■"/>
                  <a:defRPr sz="24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9pPr>
              </a:lstStyle>
              <a:p>
                <a:pPr marL="285750" indent="-285750" algn="just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s-ES" sz="1400" dirty="0">
                    <a:solidFill>
                      <a:srgbClr val="FFFFFF"/>
                    </a:solidFill>
                  </a:rPr>
                  <a:t>Las relaciones se establecen en una vecindad </a:t>
                </a:r>
                <a:r>
                  <a:rPr lang="es-ES" sz="1400" dirty="0">
                    <a:solidFill>
                      <a:srgbClr val="FFFFFF"/>
                    </a:solidFill>
                    <a:latin typeface="Garamond" panose="02020404030301010803" pitchFamily="18" charset="0"/>
                  </a:rPr>
                  <a:t>“</a:t>
                </a:r>
                <a:r>
                  <a:rPr lang="es-ES" sz="1400" dirty="0">
                    <a:solidFill>
                      <a:srgbClr val="FFFFFF"/>
                    </a:solidFill>
                    <a:latin typeface="Cousine" panose="020B0604020202020204" charset="0"/>
                    <a:cs typeface="Cousine" panose="020B0604020202020204" charset="0"/>
                  </a:rPr>
                  <a:t>acotada</a:t>
                </a:r>
                <a:r>
                  <a:rPr lang="es-ES" sz="1400" dirty="0">
                    <a:solidFill>
                      <a:srgbClr val="FFFFFF"/>
                    </a:solidFill>
                    <a:latin typeface="Garamond" panose="02020404030301010803" pitchFamily="18" charset="0"/>
                  </a:rPr>
                  <a:t>”</a:t>
                </a:r>
                <a:r>
                  <a:rPr lang="es-ES" sz="1400" dirty="0">
                    <a:solidFill>
                      <a:srgbClr val="FFFFFF"/>
                    </a:solidFill>
                    <a:latin typeface="Cousine" panose="020B0604020202020204" charset="0"/>
                    <a:cs typeface="Cousine" panose="020B0604020202020204" charset="0"/>
                  </a:rPr>
                  <a:t>. </a:t>
                </a:r>
              </a:p>
              <a:p>
                <a:pPr marL="285750" indent="-285750" algn="just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s-ES" sz="1400" dirty="0">
                    <a:solidFill>
                      <a:srgbClr val="FFFFFF"/>
                    </a:solidFill>
                    <a:latin typeface="Cousine" panose="020B0604020202020204" charset="0"/>
                    <a:cs typeface="Cousine" panose="020B0604020202020204" charset="0"/>
                  </a:rPr>
                  <a:t>Presentan alto coeficiente de agrupamiento. </a:t>
                </a:r>
              </a:p>
              <a:p>
                <a:pPr marL="285750" indent="-285750" algn="just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s-ES" sz="1400" dirty="0">
                    <a:solidFill>
                      <a:srgbClr val="FFFFFF"/>
                    </a:solidFill>
                    <a:latin typeface="Cousine" panose="020B0604020202020204" charset="0"/>
                    <a:cs typeface="Cousine" panose="020B0604020202020204" charset="0"/>
                  </a:rPr>
                  <a:t>El número de intermediarios entre cualquier par de personas/entidades es </a:t>
                </a:r>
                <a14:m>
                  <m:oMath xmlns:m="http://schemas.openxmlformats.org/officeDocument/2006/math">
                    <m:r>
                      <a:rPr lang="es-ES" sz="14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sine" panose="020B0604020202020204" charset="0"/>
                      </a:rPr>
                      <m:t>≈</m:t>
                    </m:r>
                  </m:oMath>
                </a14:m>
                <a:r>
                  <a:rPr lang="es-ES" sz="1400" dirty="0">
                    <a:solidFill>
                      <a:srgbClr val="FFFFFF"/>
                    </a:solidFill>
                    <a:latin typeface="Cousine" panose="020B0604020202020204" charset="0"/>
                    <a:cs typeface="Cousine" panose="020B0604020202020204" charset="0"/>
                  </a:rPr>
                  <a:t> 6.</a:t>
                </a:r>
              </a:p>
              <a:p>
                <a:pPr marL="285750" indent="-285750" algn="just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s-ES" sz="1400" dirty="0">
                    <a:solidFill>
                      <a:srgbClr val="FFFFFF"/>
                    </a:solidFill>
                    <a:latin typeface="Cousine" panose="020B0604020202020204" charset="0"/>
                    <a:cs typeface="Cousine" panose="020B0604020202020204" charset="0"/>
                  </a:rPr>
                  <a:t>La distribución del número de relaciones de las personas/entidades responde a una función Ley de potencia.</a:t>
                </a:r>
                <a:endParaRPr lang="es-ES" sz="1400" dirty="0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  <a:p>
                <a:pPr marL="0" indent="0" algn="just">
                  <a:buClr>
                    <a:schemeClr val="bg1"/>
                  </a:buClr>
                  <a:buNone/>
                </a:pPr>
                <a:endParaRPr lang="es-ES" sz="1400" dirty="0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  <a:p>
                <a:pPr marL="0" indent="0" algn="just">
                  <a:buClr>
                    <a:schemeClr val="bg1"/>
                  </a:buClr>
                  <a:buNone/>
                </a:pPr>
                <a:endParaRPr lang="es-ES" sz="14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8" name="Google Shape;89;p13">
                <a:extLst>
                  <a:ext uri="{FF2B5EF4-FFF2-40B4-BE49-F238E27FC236}">
                    <a16:creationId xmlns:a16="http://schemas.microsoft.com/office/drawing/2014/main" id="{B4A0697A-4FA7-4BF0-8B8A-E624A1ABA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248" y="1530111"/>
                <a:ext cx="3836101" cy="3199541"/>
              </a:xfrm>
              <a:prstGeom prst="rect">
                <a:avLst/>
              </a:prstGeom>
              <a:blipFill>
                <a:blip r:embed="rId3"/>
                <a:stretch>
                  <a:fillRect l="-2226" t="-1143" r="-4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oogle Shape;79;p13">
            <a:extLst>
              <a:ext uri="{FF2B5EF4-FFF2-40B4-BE49-F238E27FC236}">
                <a16:creationId xmlns:a16="http://schemas.microsoft.com/office/drawing/2014/main" id="{5323922C-80EE-4BDA-A872-9639D76589A1}"/>
              </a:ext>
            </a:extLst>
          </p:cNvPr>
          <p:cNvGrpSpPr/>
          <p:nvPr/>
        </p:nvGrpSpPr>
        <p:grpSpPr>
          <a:xfrm>
            <a:off x="260652" y="1126836"/>
            <a:ext cx="4690039" cy="3806631"/>
            <a:chOff x="5708850" y="3417450"/>
            <a:chExt cx="2931161" cy="2815646"/>
          </a:xfrm>
        </p:grpSpPr>
        <p:sp>
          <p:nvSpPr>
            <p:cNvPr id="31" name="Google Shape;80;p13">
              <a:extLst>
                <a:ext uri="{FF2B5EF4-FFF2-40B4-BE49-F238E27FC236}">
                  <a16:creationId xmlns:a16="http://schemas.microsoft.com/office/drawing/2014/main" id="{9121B3E9-19F3-4D23-8877-564539034FE4}"/>
                </a:ext>
              </a:extLst>
            </p:cNvPr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81;p13">
              <a:extLst>
                <a:ext uri="{FF2B5EF4-FFF2-40B4-BE49-F238E27FC236}">
                  <a16:creationId xmlns:a16="http://schemas.microsoft.com/office/drawing/2014/main" id="{9026E01C-E05A-489D-83DE-7D62EF497C72}"/>
                </a:ext>
              </a:extLst>
            </p:cNvPr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33" name="Google Shape;82;p13">
              <a:extLst>
                <a:ext uri="{FF2B5EF4-FFF2-40B4-BE49-F238E27FC236}">
                  <a16:creationId xmlns:a16="http://schemas.microsoft.com/office/drawing/2014/main" id="{9D834389-E8F2-4576-8C8B-0714779DFC58}"/>
                </a:ext>
              </a:extLst>
            </p:cNvPr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34" name="Google Shape;83;p13">
              <a:extLst>
                <a:ext uri="{FF2B5EF4-FFF2-40B4-BE49-F238E27FC236}">
                  <a16:creationId xmlns:a16="http://schemas.microsoft.com/office/drawing/2014/main" id="{5AE78B3D-85EC-40F8-BF0D-0E03FA05BF01}"/>
                </a:ext>
              </a:extLst>
            </p:cNvPr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" name="Google Shape;84;p13">
              <a:extLst>
                <a:ext uri="{FF2B5EF4-FFF2-40B4-BE49-F238E27FC236}">
                  <a16:creationId xmlns:a16="http://schemas.microsoft.com/office/drawing/2014/main" id="{88FA7429-05C2-48FD-AADA-1197FA0E003F}"/>
                </a:ext>
              </a:extLst>
            </p:cNvPr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85;p13">
              <a:extLst>
                <a:ext uri="{FF2B5EF4-FFF2-40B4-BE49-F238E27FC236}">
                  <a16:creationId xmlns:a16="http://schemas.microsoft.com/office/drawing/2014/main" id="{E2169FED-A1AB-488F-B8DE-D31E44733C80}"/>
                </a:ext>
              </a:extLst>
            </p:cNvPr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86;p13">
              <a:extLst>
                <a:ext uri="{FF2B5EF4-FFF2-40B4-BE49-F238E27FC236}">
                  <a16:creationId xmlns:a16="http://schemas.microsoft.com/office/drawing/2014/main" id="{5283EFA0-743F-4F3D-A6D2-24A7F8A4DFAB}"/>
                </a:ext>
              </a:extLst>
            </p:cNvPr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35880F0-A9AE-4F52-8593-8C564D057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76" y="1867384"/>
            <a:ext cx="3628937" cy="304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37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7" name="Google Shape;87;p13">
            <a:extLst>
              <a:ext uri="{FF2B5EF4-FFF2-40B4-BE49-F238E27FC236}">
                <a16:creationId xmlns:a16="http://schemas.microsoft.com/office/drawing/2014/main" id="{CD018A45-B069-45B5-83E4-212B223688D0}"/>
              </a:ext>
            </a:extLst>
          </p:cNvPr>
          <p:cNvSpPr txBox="1">
            <a:spLocks/>
          </p:cNvSpPr>
          <p:nvPr/>
        </p:nvSpPr>
        <p:spPr>
          <a:xfrm>
            <a:off x="513248" y="228573"/>
            <a:ext cx="7772400" cy="69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2400" b="1" dirty="0"/>
              <a:t>Redes sociales. Modelo computacional </a:t>
            </a:r>
            <a:br>
              <a:rPr lang="es-ES" sz="2400" b="1" dirty="0"/>
            </a:br>
            <a:endParaRPr lang="es-E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745FD366-BEF5-4587-B22A-93A3040CA2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248" y="898978"/>
                <a:ext cx="8009909" cy="103614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just"/>
                <a:r>
                  <a:rPr lang="es-ES_tradnl" sz="1800" dirty="0">
                    <a:solidFill>
                      <a:srgbClr val="FFFFFF"/>
                    </a:solidFill>
                    <a:latin typeface="Cousine"/>
                    <a:cs typeface="Cousine"/>
                  </a:rPr>
                  <a:t>Se modelan mediante un grafo </a:t>
                </a:r>
                <a14:m>
                  <m:oMath xmlns:m="http://schemas.openxmlformats.org/officeDocument/2006/math">
                    <m:r>
                      <a:rPr lang="es-ES_tradnl" sz="1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ousine"/>
                      </a:rPr>
                      <m:t>𝐺</m:t>
                    </m:r>
                    <m:r>
                      <a:rPr lang="es-ES_tradnl" sz="1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ousine"/>
                      </a:rPr>
                      <m:t>=(</m:t>
                    </m:r>
                    <m:r>
                      <a:rPr lang="es-ES_tradnl" sz="1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ousine"/>
                      </a:rPr>
                      <m:t>𝑉</m:t>
                    </m:r>
                    <m:r>
                      <a:rPr lang="es-ES_tradnl" sz="1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ousine"/>
                      </a:rPr>
                      <m:t>,</m:t>
                    </m:r>
                    <m:r>
                      <a:rPr lang="es-ES_tradnl" sz="1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ousine"/>
                      </a:rPr>
                      <m:t>𝐸</m:t>
                    </m:r>
                    <m:r>
                      <a:rPr lang="es-ES_tradnl" sz="1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ousine"/>
                      </a:rPr>
                      <m:t>)</m:t>
                    </m:r>
                  </m:oMath>
                </a14:m>
                <a:r>
                  <a:rPr lang="es-ES_tradnl" sz="1800" dirty="0">
                    <a:solidFill>
                      <a:srgbClr val="FFFFFF"/>
                    </a:solidFill>
                    <a:latin typeface="Cousine"/>
                    <a:cs typeface="Cousine"/>
                  </a:rPr>
                  <a:t>, donde </a:t>
                </a:r>
                <a14:m>
                  <m:oMath xmlns:m="http://schemas.openxmlformats.org/officeDocument/2006/math">
                    <m:r>
                      <a:rPr lang="es-ES_tradnl" sz="1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ousine"/>
                      </a:rPr>
                      <m:t>𝑉</m:t>
                    </m:r>
                    <m:r>
                      <a:rPr lang="es-ES_tradnl" sz="1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ousine"/>
                      </a:rPr>
                      <m:t> </m:t>
                    </m:r>
                  </m:oMath>
                </a14:m>
                <a:r>
                  <a:rPr lang="es-ES_tradnl" sz="1800" dirty="0">
                    <a:solidFill>
                      <a:srgbClr val="FFFFFF"/>
                    </a:solidFill>
                    <a:latin typeface="Cousine"/>
                    <a:cs typeface="Cousine"/>
                  </a:rPr>
                  <a:t>y </a:t>
                </a:r>
                <a14:m>
                  <m:oMath xmlns:m="http://schemas.openxmlformats.org/officeDocument/2006/math">
                    <m:r>
                      <a:rPr lang="es-ES_tradnl" sz="1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ousine"/>
                      </a:rPr>
                      <m:t>𝐸</m:t>
                    </m:r>
                    <m:r>
                      <a:rPr lang="es-ES_tradnl" sz="1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ousine"/>
                      </a:rPr>
                      <m:t> </m:t>
                    </m:r>
                  </m:oMath>
                </a14:m>
                <a:r>
                  <a:rPr lang="es-ES_tradnl" sz="1800" dirty="0">
                    <a:solidFill>
                      <a:srgbClr val="FFFFFF"/>
                    </a:solidFill>
                    <a:latin typeface="Cousine"/>
                    <a:cs typeface="Cousine"/>
                  </a:rPr>
                  <a:t>representan el conjunto de </a:t>
                </a:r>
                <a14:m>
                  <m:oMath xmlns:m="http://schemas.openxmlformats.org/officeDocument/2006/math">
                    <m:r>
                      <a:rPr lang="es-ES_tradnl" sz="1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ousine"/>
                      </a:rPr>
                      <m:t>𝑛</m:t>
                    </m:r>
                  </m:oMath>
                </a14:m>
                <a:r>
                  <a:rPr lang="es-ES_tradnl" sz="1800" dirty="0">
                    <a:solidFill>
                      <a:srgbClr val="FFFFFF"/>
                    </a:solidFill>
                    <a:latin typeface="Cousine"/>
                    <a:cs typeface="Cousine"/>
                  </a:rPr>
                  <a:t> vértices y el conjunto de </a:t>
                </a:r>
                <a14:m>
                  <m:oMath xmlns:m="http://schemas.openxmlformats.org/officeDocument/2006/math">
                    <m:r>
                      <a:rPr lang="es-ES_tradnl" sz="1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ousine"/>
                      </a:rPr>
                      <m:t>𝑚</m:t>
                    </m:r>
                  </m:oMath>
                </a14:m>
                <a:r>
                  <a:rPr lang="es-ES_tradnl" sz="1800" dirty="0">
                    <a:solidFill>
                      <a:srgbClr val="FFFFFF"/>
                    </a:solidFill>
                    <a:latin typeface="Cousine"/>
                    <a:cs typeface="Cousine"/>
                  </a:rPr>
                  <a:t> aristas, respectivamente.</a:t>
                </a:r>
                <a:endParaRPr lang="es-ES" sz="1800" dirty="0">
                  <a:solidFill>
                    <a:srgbClr val="FFFFFF"/>
                  </a:solidFill>
                  <a:latin typeface="Cousine"/>
                  <a:cs typeface="Cousine"/>
                </a:endParaRPr>
              </a:p>
              <a:p>
                <a:endParaRPr lang="en-US" sz="2400" b="1" dirty="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745FD366-BEF5-4587-B22A-93A3040CA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48" y="898978"/>
                <a:ext cx="8009909" cy="1036148"/>
              </a:xfrm>
              <a:prstGeom prst="rect">
                <a:avLst/>
              </a:prstGeom>
              <a:blipFill>
                <a:blip r:embed="rId3"/>
                <a:stretch>
                  <a:fillRect l="-609" t="-2353" r="-6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12">
            <a:extLst>
              <a:ext uri="{FF2B5EF4-FFF2-40B4-BE49-F238E27FC236}">
                <a16:creationId xmlns:a16="http://schemas.microsoft.com/office/drawing/2014/main" id="{1DA02C90-1987-4535-9D8B-C1D34EA98B82}"/>
              </a:ext>
            </a:extLst>
          </p:cNvPr>
          <p:cNvSpPr txBox="1"/>
          <p:nvPr/>
        </p:nvSpPr>
        <p:spPr>
          <a:xfrm>
            <a:off x="737030" y="4436289"/>
            <a:ext cx="235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Garamond" panose="02020404030301010803" pitchFamily="18" charset="0"/>
              </a:rPr>
              <a:t>1</a:t>
            </a:r>
            <a:endParaRPr lang="es-ES_tradnl" sz="11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84976BE1-340E-4E7D-B13E-062302E559AD}"/>
              </a:ext>
            </a:extLst>
          </p:cNvPr>
          <p:cNvSpPr txBox="1">
            <a:spLocks/>
          </p:cNvSpPr>
          <p:nvPr/>
        </p:nvSpPr>
        <p:spPr>
          <a:xfrm>
            <a:off x="4380606" y="2896853"/>
            <a:ext cx="4142551" cy="16702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sz="1600" dirty="0">
                <a:solidFill>
                  <a:schemeClr val="tx1"/>
                </a:solidFill>
                <a:latin typeface="Cousine"/>
                <a:cs typeface="Cousine"/>
              </a:rPr>
              <a:t>Vértices: representan entidades.</a:t>
            </a:r>
          </a:p>
          <a:p>
            <a:pPr algn="just"/>
            <a:endParaRPr lang="es-ES" sz="1600" dirty="0">
              <a:solidFill>
                <a:schemeClr val="tx1"/>
              </a:solidFill>
              <a:latin typeface="Cousine"/>
              <a:cs typeface="Cousine"/>
            </a:endParaRPr>
          </a:p>
          <a:p>
            <a:pPr algn="just"/>
            <a:r>
              <a:rPr lang="es-ES" sz="1600" dirty="0">
                <a:solidFill>
                  <a:schemeClr val="tx1"/>
                </a:solidFill>
                <a:latin typeface="Cousine"/>
                <a:cs typeface="Cousine"/>
              </a:rPr>
              <a:t>Aristas: representan relaciones entre las entidades.</a:t>
            </a:r>
          </a:p>
          <a:p>
            <a:pPr algn="just"/>
            <a:endParaRPr lang="es-ES" sz="1600" dirty="0">
              <a:solidFill>
                <a:schemeClr val="tx1"/>
              </a:solidFill>
              <a:latin typeface="Cousine"/>
              <a:cs typeface="Cousine"/>
            </a:endParaRPr>
          </a:p>
          <a:p>
            <a:pPr algn="just"/>
            <a:r>
              <a:rPr lang="es-ES" sz="1600" dirty="0">
                <a:solidFill>
                  <a:schemeClr val="tx1"/>
                </a:solidFill>
                <a:latin typeface="Cousine"/>
                <a:cs typeface="Cousine"/>
              </a:rPr>
              <a:t>Propiedades: atributos asociados a las entidades y/o relaciones.</a:t>
            </a:r>
            <a:endParaRPr lang="en-US" sz="1600" dirty="0">
              <a:solidFill>
                <a:schemeClr val="tx1"/>
              </a:solidFill>
              <a:latin typeface="Cousine"/>
              <a:cs typeface="Cousin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A4EF25-0EC9-4A38-9D48-427800DDB1F2}"/>
              </a:ext>
            </a:extLst>
          </p:cNvPr>
          <p:cNvGrpSpPr/>
          <p:nvPr/>
        </p:nvGrpSpPr>
        <p:grpSpPr>
          <a:xfrm>
            <a:off x="513248" y="2232968"/>
            <a:ext cx="3578720" cy="2681959"/>
            <a:chOff x="427224" y="2232968"/>
            <a:chExt cx="3578720" cy="2681959"/>
          </a:xfrm>
        </p:grpSpPr>
        <p:sp>
          <p:nvSpPr>
            <p:cNvPr id="60" name="Content Placeholder 2">
              <a:extLst>
                <a:ext uri="{FF2B5EF4-FFF2-40B4-BE49-F238E27FC236}">
                  <a16:creationId xmlns:a16="http://schemas.microsoft.com/office/drawing/2014/main" id="{C58E222B-1E29-4124-8E92-E9CD63855108}"/>
                </a:ext>
              </a:extLst>
            </p:cNvPr>
            <p:cNvSpPr txBox="1">
              <a:spLocks/>
            </p:cNvSpPr>
            <p:nvPr/>
          </p:nvSpPr>
          <p:spPr>
            <a:xfrm>
              <a:off x="427224" y="2232968"/>
              <a:ext cx="3578720" cy="536748"/>
            </a:xfrm>
            <a:prstGeom prst="rect">
              <a:avLst/>
            </a:prstGeom>
          </p:spPr>
          <p:txBody>
            <a:bodyPr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just"/>
              <a:r>
                <a:rPr lang="es-ES" sz="1600" dirty="0">
                  <a:solidFill>
                    <a:srgbClr val="FFFFFF"/>
                  </a:solidFill>
                  <a:latin typeface="Cousine"/>
                  <a:cs typeface="Cousine"/>
                </a:rPr>
                <a:t>Qué es un grafo?</a:t>
              </a:r>
            </a:p>
            <a:p>
              <a:endParaRPr lang="en-US" sz="2000" b="1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0871B2-A2A7-4B65-808D-A42994206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248" y="2592073"/>
              <a:ext cx="2543271" cy="2322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62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27866" y="1076791"/>
            <a:ext cx="3994500" cy="2167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 b="1" dirty="0"/>
              <a:t>Supervisado</a:t>
            </a:r>
            <a:endParaRPr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Predicción en enlaces</a:t>
            </a:r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2"/>
          </p:nvPr>
        </p:nvSpPr>
        <p:spPr>
          <a:xfrm>
            <a:off x="4738468" y="1076791"/>
            <a:ext cx="4299205" cy="1801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 b="1" dirty="0"/>
              <a:t>No supervisado</a:t>
            </a:r>
            <a:endParaRPr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u="sng" dirty="0"/>
              <a:t>Influencia</a:t>
            </a:r>
            <a:r>
              <a:rPr lang="es-ES" sz="1600" dirty="0"/>
              <a:t>, </a:t>
            </a:r>
            <a:r>
              <a:rPr lang="es-ES" sz="1600" u="sng" dirty="0"/>
              <a:t>Dispersión</a:t>
            </a:r>
            <a:r>
              <a:rPr lang="es-ES" sz="1600" dirty="0"/>
              <a:t> de la información.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/>
              <a:t>Detección de </a:t>
            </a:r>
            <a:r>
              <a:rPr lang="es-ES" sz="1600" u="sng" dirty="0"/>
              <a:t>anomalías</a:t>
            </a:r>
            <a:r>
              <a:rPr lang="es-ES" sz="16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/>
              <a:t>Detección de </a:t>
            </a:r>
            <a:r>
              <a:rPr lang="es-ES" sz="1600" u="sng" dirty="0"/>
              <a:t>comunidades</a:t>
            </a:r>
            <a:r>
              <a:rPr lang="es-ES" sz="1600" dirty="0"/>
              <a:t>.</a:t>
            </a:r>
            <a:endParaRPr lang="es-ES" sz="1600" u="sng"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8" name="Google Shape;87;p13">
            <a:extLst>
              <a:ext uri="{FF2B5EF4-FFF2-40B4-BE49-F238E27FC236}">
                <a16:creationId xmlns:a16="http://schemas.microsoft.com/office/drawing/2014/main" id="{AB15318A-8F9E-4641-B55F-37319E226E37}"/>
              </a:ext>
            </a:extLst>
          </p:cNvPr>
          <p:cNvSpPr txBox="1">
            <a:spLocks/>
          </p:cNvSpPr>
          <p:nvPr/>
        </p:nvSpPr>
        <p:spPr>
          <a:xfrm>
            <a:off x="878657" y="108720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2400" b="1" dirty="0"/>
              <a:t>Análisis de redes sociales</a:t>
            </a:r>
          </a:p>
        </p:txBody>
      </p:sp>
      <p:sp>
        <p:nvSpPr>
          <p:cNvPr id="9" name="Google Shape;88;p13">
            <a:extLst>
              <a:ext uri="{FF2B5EF4-FFF2-40B4-BE49-F238E27FC236}">
                <a16:creationId xmlns:a16="http://schemas.microsoft.com/office/drawing/2014/main" id="{8CAEE5CE-8D07-44B9-B8A2-1AB6B74ACE48}"/>
              </a:ext>
            </a:extLst>
          </p:cNvPr>
          <p:cNvSpPr txBox="1">
            <a:spLocks/>
          </p:cNvSpPr>
          <p:nvPr/>
        </p:nvSpPr>
        <p:spPr>
          <a:xfrm>
            <a:off x="917752" y="561034"/>
            <a:ext cx="6593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Font typeface="Cousine"/>
              <a:buNone/>
            </a:pPr>
            <a:r>
              <a:rPr lang="es-ES" sz="2000" dirty="0"/>
              <a:t>Enfoques según el Aprendizaje de máquina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4FCF2F-544B-4A80-8749-9C2DAF8E746F}"/>
                  </a:ext>
                </a:extLst>
              </p:cNvPr>
              <p:cNvSpPr txBox="1"/>
              <p:nvPr/>
            </p:nvSpPr>
            <p:spPr>
              <a:xfrm>
                <a:off x="427866" y="2171702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s-E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4FCF2F-544B-4A80-8749-9C2DAF8E7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66" y="2171702"/>
                <a:ext cx="176330" cy="184666"/>
              </a:xfrm>
              <a:prstGeom prst="rect">
                <a:avLst/>
              </a:prstGeom>
              <a:blipFill>
                <a:blip r:embed="rId3"/>
                <a:stretch>
                  <a:fillRect l="-10345" r="-17241" b="-32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206CA020-C070-419E-87AE-DC43BF9FAEB5}"/>
              </a:ext>
            </a:extLst>
          </p:cNvPr>
          <p:cNvSpPr txBox="1">
            <a:spLocks/>
          </p:cNvSpPr>
          <p:nvPr/>
        </p:nvSpPr>
        <p:spPr>
          <a:xfrm>
            <a:off x="657073" y="1749636"/>
            <a:ext cx="3729962" cy="225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 algn="just">
              <a:buClr>
                <a:schemeClr val="bg1"/>
              </a:buClr>
              <a:buNone/>
            </a:pPr>
            <a:r>
              <a:rPr lang="es-ES" sz="1200" dirty="0">
                <a:solidFill>
                  <a:srgbClr val="FFFFFF"/>
                </a:solidFill>
              </a:rPr>
              <a:t>Necesidad de información previa (conjunto de entrenamiento) que permita el </a:t>
            </a:r>
            <a:r>
              <a:rPr lang="es-ES" sz="1200" dirty="0">
                <a:solidFill>
                  <a:srgbClr val="FFFFFF"/>
                </a:solidFill>
                <a:latin typeface="Garamond" panose="02020404030301010803" pitchFamily="18" charset="0"/>
              </a:rPr>
              <a:t>“</a:t>
            </a:r>
            <a:r>
              <a:rPr lang="es-ES" sz="1200" dirty="0">
                <a:solidFill>
                  <a:srgbClr val="FFFFFF"/>
                </a:solidFill>
              </a:rPr>
              <a:t>aprendizaje</a:t>
            </a:r>
            <a:r>
              <a:rPr lang="es-ES" sz="1200" dirty="0">
                <a:solidFill>
                  <a:srgbClr val="FFFFFF"/>
                </a:solidFill>
                <a:latin typeface="Garamond" panose="02020404030301010803" pitchFamily="18" charset="0"/>
              </a:rPr>
              <a:t>”</a:t>
            </a:r>
            <a:r>
              <a:rPr lang="es-ES" sz="1200" dirty="0">
                <a:solidFill>
                  <a:srgbClr val="FFFFFF"/>
                </a:solidFill>
              </a:rPr>
              <a:t> de los modelos computacionales.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032A7B-84F7-4E7C-A1C9-4BF5422B6D34}"/>
                  </a:ext>
                </a:extLst>
              </p:cNvPr>
              <p:cNvSpPr txBox="1"/>
              <p:nvPr/>
            </p:nvSpPr>
            <p:spPr>
              <a:xfrm>
                <a:off x="4656619" y="3010416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s-E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032A7B-84F7-4E7C-A1C9-4BF5422B6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619" y="3010416"/>
                <a:ext cx="176330" cy="184666"/>
              </a:xfrm>
              <a:prstGeom prst="rect">
                <a:avLst/>
              </a:prstGeom>
              <a:blipFill>
                <a:blip r:embed="rId4"/>
                <a:stretch>
                  <a:fillRect l="-13793" r="-13793" b="-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89;p13">
            <a:extLst>
              <a:ext uri="{FF2B5EF4-FFF2-40B4-BE49-F238E27FC236}">
                <a16:creationId xmlns:a16="http://schemas.microsoft.com/office/drawing/2014/main" id="{F1197027-B1CC-46F4-B8D5-4C78E49672AB}"/>
              </a:ext>
            </a:extLst>
          </p:cNvPr>
          <p:cNvSpPr txBox="1">
            <a:spLocks/>
          </p:cNvSpPr>
          <p:nvPr/>
        </p:nvSpPr>
        <p:spPr>
          <a:xfrm>
            <a:off x="4880780" y="2646319"/>
            <a:ext cx="3729962" cy="119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 algn="just">
              <a:buClr>
                <a:schemeClr val="bg1"/>
              </a:buClr>
              <a:buNone/>
            </a:pPr>
            <a:r>
              <a:rPr lang="es-ES" sz="1200" dirty="0">
                <a:solidFill>
                  <a:srgbClr val="FFFFFF"/>
                </a:solidFill>
              </a:rPr>
              <a:t>Patrones descriptivos que reflejan estructuras subyacentes en la red. No se necesita información previa (conjunto de entrenamiento) para el </a:t>
            </a:r>
            <a:r>
              <a:rPr lang="es-ES" sz="1200" dirty="0">
                <a:solidFill>
                  <a:srgbClr val="FFFFFF"/>
                </a:solidFill>
                <a:latin typeface="Garamond" panose="02020404030301010803" pitchFamily="18" charset="0"/>
              </a:rPr>
              <a:t>“</a:t>
            </a:r>
            <a:r>
              <a:rPr lang="es-ES" sz="1200" dirty="0">
                <a:solidFill>
                  <a:srgbClr val="FFFFFF"/>
                </a:solidFill>
              </a:rPr>
              <a:t>aprendizaje</a:t>
            </a:r>
            <a:r>
              <a:rPr lang="es-ES" sz="1200" dirty="0">
                <a:solidFill>
                  <a:srgbClr val="FFFFFF"/>
                </a:solidFill>
                <a:latin typeface="Garamond" panose="02020404030301010803" pitchFamily="18" charset="0"/>
              </a:rPr>
              <a:t>”</a:t>
            </a:r>
            <a:r>
              <a:rPr lang="es-ES" sz="1200" dirty="0">
                <a:solidFill>
                  <a:srgbClr val="FFFFFF"/>
                </a:solidFill>
              </a:rPr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FBADFD-FE28-4CC1-89D9-684B6F051CC7}"/>
              </a:ext>
            </a:extLst>
          </p:cNvPr>
          <p:cNvGrpSpPr/>
          <p:nvPr/>
        </p:nvGrpSpPr>
        <p:grpSpPr>
          <a:xfrm>
            <a:off x="3909098" y="3944735"/>
            <a:ext cx="5055546" cy="971145"/>
            <a:chOff x="3909098" y="3944735"/>
            <a:chExt cx="5055546" cy="97114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C41848F-904E-427E-965F-DCE7BACF5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3107" y="3946409"/>
              <a:ext cx="1627528" cy="921592"/>
            </a:xfrm>
            <a:prstGeom prst="rect">
              <a:avLst/>
            </a:prstGeom>
          </p:spPr>
        </p:pic>
        <p:pic>
          <p:nvPicPr>
            <p:cNvPr id="15" name="Imagen 4">
              <a:extLst>
                <a:ext uri="{FF2B5EF4-FFF2-40B4-BE49-F238E27FC236}">
                  <a16:creationId xmlns:a16="http://schemas.microsoft.com/office/drawing/2014/main" id="{80D97654-922B-44F0-A8DB-7FD9B8002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0145" y="3944735"/>
              <a:ext cx="1554499" cy="971145"/>
            </a:xfrm>
            <a:prstGeom prst="rect">
              <a:avLst/>
            </a:prstGeom>
          </p:spPr>
        </p:pic>
        <p:pic>
          <p:nvPicPr>
            <p:cNvPr id="16" name="Imagen 1">
              <a:extLst>
                <a:ext uri="{FF2B5EF4-FFF2-40B4-BE49-F238E27FC236}">
                  <a16:creationId xmlns:a16="http://schemas.microsoft.com/office/drawing/2014/main" id="{F230D7C1-2230-4FC5-8EE6-F8E5EAA1A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6" r="10156"/>
            <a:stretch/>
          </p:blipFill>
          <p:spPr>
            <a:xfrm>
              <a:off x="3909098" y="3944735"/>
              <a:ext cx="1554499" cy="97114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C584BB1-D24B-49A4-9BE3-762B99E116B7}"/>
              </a:ext>
            </a:extLst>
          </p:cNvPr>
          <p:cNvGrpSpPr/>
          <p:nvPr/>
        </p:nvGrpSpPr>
        <p:grpSpPr>
          <a:xfrm>
            <a:off x="1027516" y="2740555"/>
            <a:ext cx="2566683" cy="1265607"/>
            <a:chOff x="990628" y="2864355"/>
            <a:chExt cx="2676940" cy="1510841"/>
          </a:xfrm>
        </p:grpSpPr>
        <p:pic>
          <p:nvPicPr>
            <p:cNvPr id="18" name="Imagen 3">
              <a:extLst>
                <a:ext uri="{FF2B5EF4-FFF2-40B4-BE49-F238E27FC236}">
                  <a16:creationId xmlns:a16="http://schemas.microsoft.com/office/drawing/2014/main" id="{FF81AD5F-5F11-4111-92BE-41F347A9B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28" y="2864355"/>
              <a:ext cx="2676940" cy="151084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98C728-9B71-4FF4-9671-510F64055E6A}"/>
                </a:ext>
              </a:extLst>
            </p:cNvPr>
            <p:cNvSpPr txBox="1"/>
            <p:nvPr/>
          </p:nvSpPr>
          <p:spPr>
            <a:xfrm>
              <a:off x="2522054" y="30315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?</a:t>
              </a:r>
              <a:endParaRPr lang="es-E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459AB4-AE3F-42D8-B46D-574BED86121A}"/>
                </a:ext>
              </a:extLst>
            </p:cNvPr>
            <p:cNvSpPr txBox="1"/>
            <p:nvPr/>
          </p:nvSpPr>
          <p:spPr>
            <a:xfrm>
              <a:off x="2372530" y="3674351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?</a:t>
              </a:r>
              <a:endParaRPr lang="es-ES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910999-EBFC-4F9A-90E8-C81D0D71F707}"/>
                </a:ext>
              </a:extLst>
            </p:cNvPr>
            <p:cNvSpPr txBox="1"/>
            <p:nvPr/>
          </p:nvSpPr>
          <p:spPr>
            <a:xfrm>
              <a:off x="3226961" y="327376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?</a:t>
              </a:r>
              <a:endParaRPr lang="es-E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8CCAA6-E7B1-4665-959B-9AE2EF95CC23}"/>
                </a:ext>
              </a:extLst>
            </p:cNvPr>
            <p:cNvSpPr txBox="1"/>
            <p:nvPr/>
          </p:nvSpPr>
          <p:spPr>
            <a:xfrm>
              <a:off x="2797926" y="39758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?</a:t>
              </a:r>
              <a:endParaRPr lang="es-E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08023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278963" y="652444"/>
            <a:ext cx="6172427" cy="604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ES" sz="2000" dirty="0"/>
              <a:t>Tipología según modelado de la red</a:t>
            </a:r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6" name="Google Shape;87;p13">
            <a:extLst>
              <a:ext uri="{FF2B5EF4-FFF2-40B4-BE49-F238E27FC236}">
                <a16:creationId xmlns:a16="http://schemas.microsoft.com/office/drawing/2014/main" id="{0C4F63B8-1BBD-496B-8B1A-A97AB17D6950}"/>
              </a:ext>
            </a:extLst>
          </p:cNvPr>
          <p:cNvSpPr txBox="1">
            <a:spLocks/>
          </p:cNvSpPr>
          <p:nvPr/>
        </p:nvSpPr>
        <p:spPr>
          <a:xfrm>
            <a:off x="393860" y="214819"/>
            <a:ext cx="7772400" cy="65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2400" b="1" dirty="0"/>
              <a:t>Análisis de redes sociales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FA140D-B3C7-421F-847A-A3ABE24A8860}"/>
              </a:ext>
            </a:extLst>
          </p:cNvPr>
          <p:cNvGrpSpPr/>
          <p:nvPr/>
        </p:nvGrpSpPr>
        <p:grpSpPr>
          <a:xfrm>
            <a:off x="137765" y="1211399"/>
            <a:ext cx="3982366" cy="2423423"/>
            <a:chOff x="700627" y="1716186"/>
            <a:chExt cx="3982366" cy="242342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7F2916A-978D-492B-8F74-49240A2F9626}"/>
                </a:ext>
              </a:extLst>
            </p:cNvPr>
            <p:cNvGrpSpPr/>
            <p:nvPr/>
          </p:nvGrpSpPr>
          <p:grpSpPr>
            <a:xfrm>
              <a:off x="700627" y="1716186"/>
              <a:ext cx="3982366" cy="1998615"/>
              <a:chOff x="3843245" y="2229558"/>
              <a:chExt cx="3982366" cy="1998615"/>
            </a:xfrm>
          </p:grpSpPr>
          <p:grpSp>
            <p:nvGrpSpPr>
              <p:cNvPr id="14" name="Google Shape;153;p20">
                <a:extLst>
                  <a:ext uri="{FF2B5EF4-FFF2-40B4-BE49-F238E27FC236}">
                    <a16:creationId xmlns:a16="http://schemas.microsoft.com/office/drawing/2014/main" id="{00A41008-B827-4638-93A6-F501058D67C9}"/>
                  </a:ext>
                </a:extLst>
              </p:cNvPr>
              <p:cNvGrpSpPr/>
              <p:nvPr/>
            </p:nvGrpSpPr>
            <p:grpSpPr>
              <a:xfrm rot="5400000">
                <a:off x="4835120" y="1237683"/>
                <a:ext cx="1998615" cy="3982366"/>
                <a:chOff x="5708850" y="3417450"/>
                <a:chExt cx="2931161" cy="2815646"/>
              </a:xfrm>
            </p:grpSpPr>
            <p:sp>
              <p:nvSpPr>
                <p:cNvPr id="15" name="Google Shape;154;p20">
                  <a:extLst>
                    <a:ext uri="{FF2B5EF4-FFF2-40B4-BE49-F238E27FC236}">
                      <a16:creationId xmlns:a16="http://schemas.microsoft.com/office/drawing/2014/main" id="{0AB70BCA-06C9-47D8-9776-19587BE008E0}"/>
                    </a:ext>
                  </a:extLst>
                </p:cNvPr>
                <p:cNvSpPr/>
                <p:nvPr/>
              </p:nvSpPr>
              <p:spPr>
                <a:xfrm>
                  <a:off x="6102011" y="3942011"/>
                  <a:ext cx="2283300" cy="22833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ash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55;p20">
                  <a:extLst>
                    <a:ext uri="{FF2B5EF4-FFF2-40B4-BE49-F238E27FC236}">
                      <a16:creationId xmlns:a16="http://schemas.microsoft.com/office/drawing/2014/main" id="{4158E1B8-C102-4AA1-9F3D-0B093E93A168}"/>
                    </a:ext>
                  </a:extLst>
                </p:cNvPr>
                <p:cNvSpPr/>
                <p:nvPr/>
              </p:nvSpPr>
              <p:spPr>
                <a:xfrm>
                  <a:off x="8516561" y="3942000"/>
                  <a:ext cx="123450" cy="227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91029" extrusionOk="0">
                      <a:moveTo>
                        <a:pt x="0" y="0"/>
                      </a:moveTo>
                      <a:lnTo>
                        <a:pt x="4938" y="0"/>
                      </a:lnTo>
                      <a:lnTo>
                        <a:pt x="4938" y="91029"/>
                      </a:lnTo>
                      <a:lnTo>
                        <a:pt x="0" y="91029"/>
                      </a:lnTo>
                    </a:path>
                  </a:pathLst>
                </a:cu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"/>
                  <a:headEnd type="none" w="med" len="med"/>
                  <a:tailEnd type="none" w="med" len="med"/>
                </a:ln>
              </p:spPr>
            </p:sp>
            <p:sp>
              <p:nvSpPr>
                <p:cNvPr id="19" name="Google Shape;156;p20">
                  <a:extLst>
                    <a:ext uri="{FF2B5EF4-FFF2-40B4-BE49-F238E27FC236}">
                      <a16:creationId xmlns:a16="http://schemas.microsoft.com/office/drawing/2014/main" id="{466A0214-15A9-4CFF-8770-E0D2B107E034}"/>
                    </a:ext>
                  </a:extLst>
                </p:cNvPr>
                <p:cNvSpPr/>
                <p:nvPr/>
              </p:nvSpPr>
              <p:spPr>
                <a:xfrm rot="-5400000">
                  <a:off x="7180125" y="2605525"/>
                  <a:ext cx="123450" cy="227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91029" extrusionOk="0">
                      <a:moveTo>
                        <a:pt x="0" y="0"/>
                      </a:moveTo>
                      <a:lnTo>
                        <a:pt x="4938" y="0"/>
                      </a:lnTo>
                      <a:lnTo>
                        <a:pt x="4938" y="91029"/>
                      </a:lnTo>
                      <a:lnTo>
                        <a:pt x="0" y="91029"/>
                      </a:lnTo>
                    </a:path>
                  </a:pathLst>
                </a:cu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"/>
                  <a:headEnd type="none" w="med" len="med"/>
                  <a:tailEnd type="none" w="med" len="med"/>
                </a:ln>
              </p:spPr>
            </p:sp>
            <p:sp>
              <p:nvSpPr>
                <p:cNvPr id="20" name="Google Shape;157;p20">
                  <a:extLst>
                    <a:ext uri="{FF2B5EF4-FFF2-40B4-BE49-F238E27FC236}">
                      <a16:creationId xmlns:a16="http://schemas.microsoft.com/office/drawing/2014/main" id="{7DE0653B-C801-40A1-9D22-CE84CA720670}"/>
                    </a:ext>
                  </a:extLst>
                </p:cNvPr>
                <p:cNvSpPr/>
                <p:nvPr/>
              </p:nvSpPr>
              <p:spPr>
                <a:xfrm rot="-5400000">
                  <a:off x="5708850" y="3417450"/>
                  <a:ext cx="1326900" cy="1326900"/>
                </a:xfrm>
                <a:prstGeom prst="arc">
                  <a:avLst>
                    <a:gd name="adj1" fmla="val 16200000"/>
                    <a:gd name="adj2" fmla="val 0"/>
                  </a:avLst>
                </a:prstGeom>
                <a:noFill/>
                <a:ln w="9525" cap="flat" cmpd="sng">
                  <a:solidFill>
                    <a:srgbClr val="FFFFFF"/>
                  </a:solidFill>
                  <a:prstDash val="dash"/>
                  <a:round/>
                  <a:headEnd type="triangle" w="sm" len="sm"/>
                  <a:tailEnd type="triangl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1" name="Google Shape;158;p20">
                  <a:extLst>
                    <a:ext uri="{FF2B5EF4-FFF2-40B4-BE49-F238E27FC236}">
                      <a16:creationId xmlns:a16="http://schemas.microsoft.com/office/drawing/2014/main" id="{AB5DCD28-A432-4547-B956-832CBE3CD9E5}"/>
                    </a:ext>
                  </a:extLst>
                </p:cNvPr>
                <p:cNvCxnSpPr/>
                <p:nvPr/>
              </p:nvCxnSpPr>
              <p:spPr>
                <a:xfrm>
                  <a:off x="6109725" y="3957425"/>
                  <a:ext cx="2268000" cy="226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" name="Google Shape;159;p20">
                  <a:extLst>
                    <a:ext uri="{FF2B5EF4-FFF2-40B4-BE49-F238E27FC236}">
                      <a16:creationId xmlns:a16="http://schemas.microsoft.com/office/drawing/2014/main" id="{C760F4DE-3D02-412F-8840-2B377AEB53C6}"/>
                    </a:ext>
                  </a:extLst>
                </p:cNvPr>
                <p:cNvCxnSpPr/>
                <p:nvPr/>
              </p:nvCxnSpPr>
              <p:spPr>
                <a:xfrm flipH="1">
                  <a:off x="6102050" y="3941996"/>
                  <a:ext cx="2291100" cy="2291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" name="Google Shape;160;p20">
                  <a:extLst>
                    <a:ext uri="{FF2B5EF4-FFF2-40B4-BE49-F238E27FC236}">
                      <a16:creationId xmlns:a16="http://schemas.microsoft.com/office/drawing/2014/main" id="{109AE0C8-5C7E-4886-81B4-C1CD70FDA036}"/>
                    </a:ext>
                  </a:extLst>
                </p:cNvPr>
                <p:cNvCxnSpPr/>
                <p:nvPr/>
              </p:nvCxnSpPr>
              <p:spPr>
                <a:xfrm>
                  <a:off x="5978575" y="3949725"/>
                  <a:ext cx="0" cy="2283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round/>
                  <a:headEnd type="triangle" w="sm" len="sm"/>
                  <a:tailEnd type="triangle" w="sm" len="sm"/>
                </a:ln>
              </p:spPr>
            </p:cxnSp>
          </p:grp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C1E48AB-BB9D-40F9-830C-C4C5BFC22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8825" y="2509139"/>
                <a:ext cx="3112505" cy="1540195"/>
              </a:xfrm>
              <a:prstGeom prst="rect">
                <a:avLst/>
              </a:prstGeom>
            </p:spPr>
          </p:pic>
        </p:grpSp>
        <p:sp>
          <p:nvSpPr>
            <p:cNvPr id="36" name="Google Shape;152;p20">
              <a:extLst>
                <a:ext uri="{FF2B5EF4-FFF2-40B4-BE49-F238E27FC236}">
                  <a16:creationId xmlns:a16="http://schemas.microsoft.com/office/drawing/2014/main" id="{769B25C5-97BF-41CC-8FD2-647CD3E2240F}"/>
                </a:ext>
              </a:extLst>
            </p:cNvPr>
            <p:cNvSpPr txBox="1">
              <a:spLocks/>
            </p:cNvSpPr>
            <p:nvPr/>
          </p:nvSpPr>
          <p:spPr>
            <a:xfrm>
              <a:off x="1608257" y="3664229"/>
              <a:ext cx="1588599" cy="475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▪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1pPr>
              <a:lvl2pPr marL="914400" marR="0" lvl="1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▫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2pPr>
              <a:lvl3pPr marL="1371600" marR="0" lvl="2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■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3pPr>
              <a:lvl4pPr marL="1828800" marR="0" lvl="3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●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4pPr>
              <a:lvl5pPr marL="2286000" marR="0" lvl="4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○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5pPr>
              <a:lvl6pPr marL="2743200" marR="0" lvl="5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■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6pPr>
              <a:lvl7pPr marL="3200400" marR="0" lvl="6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●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7pPr>
              <a:lvl8pPr marL="3657600" marR="0" lvl="7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○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8pPr>
              <a:lvl9pPr marL="4114800" marR="0" lvl="8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■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9pPr>
            </a:lstStyle>
            <a:p>
              <a:pPr marL="0" indent="0">
                <a:buFont typeface="Cousine"/>
                <a:buNone/>
              </a:pPr>
              <a:r>
                <a:rPr lang="es-ES" sz="1200" dirty="0"/>
                <a:t>Redes dinámicas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561955-17F6-44AC-A171-3AF92A09A76E}"/>
              </a:ext>
            </a:extLst>
          </p:cNvPr>
          <p:cNvGrpSpPr/>
          <p:nvPr/>
        </p:nvGrpSpPr>
        <p:grpSpPr>
          <a:xfrm>
            <a:off x="6067646" y="210032"/>
            <a:ext cx="2718085" cy="2720393"/>
            <a:chOff x="6662023" y="256053"/>
            <a:chExt cx="2203014" cy="235425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4A24058-FF1B-47F9-8763-6AFA495E77CA}"/>
                </a:ext>
              </a:extLst>
            </p:cNvPr>
            <p:cNvGrpSpPr/>
            <p:nvPr/>
          </p:nvGrpSpPr>
          <p:grpSpPr>
            <a:xfrm>
              <a:off x="6662023" y="256053"/>
              <a:ext cx="2203014" cy="1949375"/>
              <a:chOff x="6660789" y="346387"/>
              <a:chExt cx="2203014" cy="1949375"/>
            </a:xfrm>
          </p:grpSpPr>
          <p:grpSp>
            <p:nvGrpSpPr>
              <p:cNvPr id="153" name="Google Shape;153;p20"/>
              <p:cNvGrpSpPr/>
              <p:nvPr/>
            </p:nvGrpSpPr>
            <p:grpSpPr>
              <a:xfrm rot="5400000">
                <a:off x="6787608" y="219568"/>
                <a:ext cx="1949375" cy="2203014"/>
                <a:chOff x="5708850" y="3417450"/>
                <a:chExt cx="2931161" cy="2815646"/>
              </a:xfrm>
            </p:grpSpPr>
            <p:sp>
              <p:nvSpPr>
                <p:cNvPr id="154" name="Google Shape;154;p20"/>
                <p:cNvSpPr/>
                <p:nvPr/>
              </p:nvSpPr>
              <p:spPr>
                <a:xfrm>
                  <a:off x="6102011" y="3942011"/>
                  <a:ext cx="2283300" cy="22833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ash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20"/>
                <p:cNvSpPr/>
                <p:nvPr/>
              </p:nvSpPr>
              <p:spPr>
                <a:xfrm>
                  <a:off x="8516561" y="3942000"/>
                  <a:ext cx="123450" cy="227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91029" extrusionOk="0">
                      <a:moveTo>
                        <a:pt x="0" y="0"/>
                      </a:moveTo>
                      <a:lnTo>
                        <a:pt x="4938" y="0"/>
                      </a:lnTo>
                      <a:lnTo>
                        <a:pt x="4938" y="91029"/>
                      </a:lnTo>
                      <a:lnTo>
                        <a:pt x="0" y="91029"/>
                      </a:lnTo>
                    </a:path>
                  </a:pathLst>
                </a:cu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"/>
                  <a:headEnd type="none" w="med" len="med"/>
                  <a:tailEnd type="none" w="med" len="med"/>
                </a:ln>
              </p:spPr>
            </p:sp>
            <p:sp>
              <p:nvSpPr>
                <p:cNvPr id="156" name="Google Shape;156;p20"/>
                <p:cNvSpPr/>
                <p:nvPr/>
              </p:nvSpPr>
              <p:spPr>
                <a:xfrm rot="-5400000">
                  <a:off x="7180125" y="2605525"/>
                  <a:ext cx="123450" cy="227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91029" extrusionOk="0">
                      <a:moveTo>
                        <a:pt x="0" y="0"/>
                      </a:moveTo>
                      <a:lnTo>
                        <a:pt x="4938" y="0"/>
                      </a:lnTo>
                      <a:lnTo>
                        <a:pt x="4938" y="91029"/>
                      </a:lnTo>
                      <a:lnTo>
                        <a:pt x="0" y="91029"/>
                      </a:lnTo>
                    </a:path>
                  </a:pathLst>
                </a:cu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"/>
                  <a:headEnd type="none" w="med" len="med"/>
                  <a:tailEnd type="none" w="med" len="med"/>
                </a:ln>
              </p:spPr>
            </p:sp>
            <p:sp>
              <p:nvSpPr>
                <p:cNvPr id="157" name="Google Shape;157;p20"/>
                <p:cNvSpPr/>
                <p:nvPr/>
              </p:nvSpPr>
              <p:spPr>
                <a:xfrm rot="-5400000">
                  <a:off x="5708850" y="3417450"/>
                  <a:ext cx="1326900" cy="1326900"/>
                </a:xfrm>
                <a:prstGeom prst="arc">
                  <a:avLst>
                    <a:gd name="adj1" fmla="val 16200000"/>
                    <a:gd name="adj2" fmla="val 0"/>
                  </a:avLst>
                </a:prstGeom>
                <a:noFill/>
                <a:ln w="9525" cap="flat" cmpd="sng">
                  <a:solidFill>
                    <a:srgbClr val="FFFFFF"/>
                  </a:solidFill>
                  <a:prstDash val="dash"/>
                  <a:round/>
                  <a:headEnd type="triangle" w="sm" len="sm"/>
                  <a:tailEnd type="triangl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58" name="Google Shape;158;p20"/>
                <p:cNvCxnSpPr/>
                <p:nvPr/>
              </p:nvCxnSpPr>
              <p:spPr>
                <a:xfrm>
                  <a:off x="6109725" y="3957425"/>
                  <a:ext cx="2268000" cy="226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9" name="Google Shape;159;p20"/>
                <p:cNvCxnSpPr/>
                <p:nvPr/>
              </p:nvCxnSpPr>
              <p:spPr>
                <a:xfrm flipH="1">
                  <a:off x="6102050" y="3941996"/>
                  <a:ext cx="2291100" cy="2291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0" name="Google Shape;160;p20"/>
                <p:cNvCxnSpPr/>
                <p:nvPr/>
              </p:nvCxnSpPr>
              <p:spPr>
                <a:xfrm>
                  <a:off x="5978575" y="3949725"/>
                  <a:ext cx="0" cy="2283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round/>
                  <a:headEnd type="triangle" w="sm" len="sm"/>
                  <a:tailEnd type="triangle" w="sm" len="sm"/>
                </a:ln>
              </p:spPr>
            </p:cxnSp>
          </p:grp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5E1B7C4-8FF2-4352-8C62-BA1A4D89A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5308" y="693819"/>
                <a:ext cx="1695969" cy="1375986"/>
              </a:xfrm>
              <a:prstGeom prst="rect">
                <a:avLst/>
              </a:prstGeom>
            </p:spPr>
          </p:pic>
        </p:grpSp>
        <p:sp>
          <p:nvSpPr>
            <p:cNvPr id="38" name="Google Shape;152;p20">
              <a:extLst>
                <a:ext uri="{FF2B5EF4-FFF2-40B4-BE49-F238E27FC236}">
                  <a16:creationId xmlns:a16="http://schemas.microsoft.com/office/drawing/2014/main" id="{128A0668-8286-441C-99BA-A2A47DF12F95}"/>
                </a:ext>
              </a:extLst>
            </p:cNvPr>
            <p:cNvSpPr txBox="1">
              <a:spLocks/>
            </p:cNvSpPr>
            <p:nvPr/>
          </p:nvSpPr>
          <p:spPr>
            <a:xfrm>
              <a:off x="6843764" y="2134928"/>
              <a:ext cx="1588599" cy="475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▪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1pPr>
              <a:lvl2pPr marL="914400" marR="0" lvl="1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▫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2pPr>
              <a:lvl3pPr marL="1371600" marR="0" lvl="2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■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3pPr>
              <a:lvl4pPr marL="1828800" marR="0" lvl="3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●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4pPr>
              <a:lvl5pPr marL="2286000" marR="0" lvl="4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○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5pPr>
              <a:lvl6pPr marL="2743200" marR="0" lvl="5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■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6pPr>
              <a:lvl7pPr marL="3200400" marR="0" lvl="6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●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7pPr>
              <a:lvl8pPr marL="3657600" marR="0" lvl="7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○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8pPr>
              <a:lvl9pPr marL="4114800" marR="0" lvl="8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■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9pPr>
            </a:lstStyle>
            <a:p>
              <a:pPr marL="0" indent="0">
                <a:buFont typeface="Cousine"/>
                <a:buNone/>
              </a:pPr>
              <a:r>
                <a:rPr lang="es-ES" sz="1200" dirty="0"/>
                <a:t>Redes con signo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F35E45-6186-4A89-995D-4D8CC3D0A5AC}"/>
              </a:ext>
            </a:extLst>
          </p:cNvPr>
          <p:cNvGrpSpPr/>
          <p:nvPr/>
        </p:nvGrpSpPr>
        <p:grpSpPr>
          <a:xfrm>
            <a:off x="2200950" y="2564662"/>
            <a:ext cx="4144994" cy="2437937"/>
            <a:chOff x="4977750" y="2497103"/>
            <a:chExt cx="4047515" cy="229041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57A29A-AA99-4592-99F8-A3E007DF9774}"/>
                </a:ext>
              </a:extLst>
            </p:cNvPr>
            <p:cNvGrpSpPr/>
            <p:nvPr/>
          </p:nvGrpSpPr>
          <p:grpSpPr>
            <a:xfrm>
              <a:off x="6628424" y="2497103"/>
              <a:ext cx="2396841" cy="2290414"/>
              <a:chOff x="4054549" y="2295763"/>
              <a:chExt cx="2856614" cy="2603761"/>
            </a:xfrm>
          </p:grpSpPr>
          <p:grpSp>
            <p:nvGrpSpPr>
              <p:cNvPr id="24" name="Google Shape;153;p20">
                <a:extLst>
                  <a:ext uri="{FF2B5EF4-FFF2-40B4-BE49-F238E27FC236}">
                    <a16:creationId xmlns:a16="http://schemas.microsoft.com/office/drawing/2014/main" id="{D9B523E2-4EA5-45FD-BC09-952206CFC65A}"/>
                  </a:ext>
                </a:extLst>
              </p:cNvPr>
              <p:cNvGrpSpPr/>
              <p:nvPr/>
            </p:nvGrpSpPr>
            <p:grpSpPr>
              <a:xfrm rot="5400000">
                <a:off x="4180975" y="2169337"/>
                <a:ext cx="2603761" cy="2856614"/>
                <a:chOff x="5708850" y="3417450"/>
                <a:chExt cx="2931161" cy="2815646"/>
              </a:xfrm>
            </p:grpSpPr>
            <p:sp>
              <p:nvSpPr>
                <p:cNvPr id="25" name="Google Shape;154;p20">
                  <a:extLst>
                    <a:ext uri="{FF2B5EF4-FFF2-40B4-BE49-F238E27FC236}">
                      <a16:creationId xmlns:a16="http://schemas.microsoft.com/office/drawing/2014/main" id="{87E80E0D-09C4-438E-BBF3-98D83D92596D}"/>
                    </a:ext>
                  </a:extLst>
                </p:cNvPr>
                <p:cNvSpPr/>
                <p:nvPr/>
              </p:nvSpPr>
              <p:spPr>
                <a:xfrm>
                  <a:off x="6102011" y="3942011"/>
                  <a:ext cx="2283300" cy="22833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ash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55;p20">
                  <a:extLst>
                    <a:ext uri="{FF2B5EF4-FFF2-40B4-BE49-F238E27FC236}">
                      <a16:creationId xmlns:a16="http://schemas.microsoft.com/office/drawing/2014/main" id="{E16A38B9-1B18-4A5D-B902-61BF5F352396}"/>
                    </a:ext>
                  </a:extLst>
                </p:cNvPr>
                <p:cNvSpPr/>
                <p:nvPr/>
              </p:nvSpPr>
              <p:spPr>
                <a:xfrm>
                  <a:off x="8516561" y="3942000"/>
                  <a:ext cx="123450" cy="227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91029" extrusionOk="0">
                      <a:moveTo>
                        <a:pt x="0" y="0"/>
                      </a:moveTo>
                      <a:lnTo>
                        <a:pt x="4938" y="0"/>
                      </a:lnTo>
                      <a:lnTo>
                        <a:pt x="4938" y="91029"/>
                      </a:lnTo>
                      <a:lnTo>
                        <a:pt x="0" y="91029"/>
                      </a:lnTo>
                    </a:path>
                  </a:pathLst>
                </a:cu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"/>
                  <a:headEnd type="none" w="med" len="med"/>
                  <a:tailEnd type="none" w="med" len="med"/>
                </a:ln>
              </p:spPr>
            </p:sp>
            <p:sp>
              <p:nvSpPr>
                <p:cNvPr id="27" name="Google Shape;156;p20">
                  <a:extLst>
                    <a:ext uri="{FF2B5EF4-FFF2-40B4-BE49-F238E27FC236}">
                      <a16:creationId xmlns:a16="http://schemas.microsoft.com/office/drawing/2014/main" id="{59401BBB-8801-482E-975F-FF2D73605E12}"/>
                    </a:ext>
                  </a:extLst>
                </p:cNvPr>
                <p:cNvSpPr/>
                <p:nvPr/>
              </p:nvSpPr>
              <p:spPr>
                <a:xfrm rot="-5400000">
                  <a:off x="7180125" y="2605525"/>
                  <a:ext cx="123450" cy="227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91029" extrusionOk="0">
                      <a:moveTo>
                        <a:pt x="0" y="0"/>
                      </a:moveTo>
                      <a:lnTo>
                        <a:pt x="4938" y="0"/>
                      </a:lnTo>
                      <a:lnTo>
                        <a:pt x="4938" y="91029"/>
                      </a:lnTo>
                      <a:lnTo>
                        <a:pt x="0" y="91029"/>
                      </a:lnTo>
                    </a:path>
                  </a:pathLst>
                </a:cu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"/>
                  <a:headEnd type="none" w="med" len="med"/>
                  <a:tailEnd type="none" w="med" len="med"/>
                </a:ln>
              </p:spPr>
            </p:sp>
            <p:sp>
              <p:nvSpPr>
                <p:cNvPr id="28" name="Google Shape;157;p20">
                  <a:extLst>
                    <a:ext uri="{FF2B5EF4-FFF2-40B4-BE49-F238E27FC236}">
                      <a16:creationId xmlns:a16="http://schemas.microsoft.com/office/drawing/2014/main" id="{C48EEFC3-9F9F-4F47-A612-B62C665D47A9}"/>
                    </a:ext>
                  </a:extLst>
                </p:cNvPr>
                <p:cNvSpPr/>
                <p:nvPr/>
              </p:nvSpPr>
              <p:spPr>
                <a:xfrm rot="-5400000">
                  <a:off x="5708850" y="3417450"/>
                  <a:ext cx="1326900" cy="1326900"/>
                </a:xfrm>
                <a:prstGeom prst="arc">
                  <a:avLst>
                    <a:gd name="adj1" fmla="val 16200000"/>
                    <a:gd name="adj2" fmla="val 0"/>
                  </a:avLst>
                </a:prstGeom>
                <a:noFill/>
                <a:ln w="9525" cap="flat" cmpd="sng">
                  <a:solidFill>
                    <a:srgbClr val="FFFFFF"/>
                  </a:solidFill>
                  <a:prstDash val="dash"/>
                  <a:round/>
                  <a:headEnd type="triangle" w="sm" len="sm"/>
                  <a:tailEnd type="triangl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9" name="Google Shape;158;p20">
                  <a:extLst>
                    <a:ext uri="{FF2B5EF4-FFF2-40B4-BE49-F238E27FC236}">
                      <a16:creationId xmlns:a16="http://schemas.microsoft.com/office/drawing/2014/main" id="{69C2C7F1-2BF0-49A5-9C71-25088F6BC928}"/>
                    </a:ext>
                  </a:extLst>
                </p:cNvPr>
                <p:cNvCxnSpPr/>
                <p:nvPr/>
              </p:nvCxnSpPr>
              <p:spPr>
                <a:xfrm>
                  <a:off x="6109725" y="3957425"/>
                  <a:ext cx="2268000" cy="226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" name="Google Shape;159;p20">
                  <a:extLst>
                    <a:ext uri="{FF2B5EF4-FFF2-40B4-BE49-F238E27FC236}">
                      <a16:creationId xmlns:a16="http://schemas.microsoft.com/office/drawing/2014/main" id="{F6D17B63-08A2-4D47-A5FB-65D0BDA48244}"/>
                    </a:ext>
                  </a:extLst>
                </p:cNvPr>
                <p:cNvCxnSpPr/>
                <p:nvPr/>
              </p:nvCxnSpPr>
              <p:spPr>
                <a:xfrm flipH="1">
                  <a:off x="6102050" y="3941996"/>
                  <a:ext cx="2291100" cy="2291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" name="Google Shape;160;p20">
                  <a:extLst>
                    <a:ext uri="{FF2B5EF4-FFF2-40B4-BE49-F238E27FC236}">
                      <a16:creationId xmlns:a16="http://schemas.microsoft.com/office/drawing/2014/main" id="{8BB05264-CDD5-43C1-8D61-19E4ED4CCA05}"/>
                    </a:ext>
                  </a:extLst>
                </p:cNvPr>
                <p:cNvCxnSpPr/>
                <p:nvPr/>
              </p:nvCxnSpPr>
              <p:spPr>
                <a:xfrm>
                  <a:off x="5978575" y="3949725"/>
                  <a:ext cx="0" cy="2283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round/>
                  <a:headEnd type="triangle" w="sm" len="sm"/>
                  <a:tailEnd type="triangle" w="sm" len="sm"/>
                </a:ln>
              </p:spPr>
            </p:cxnSp>
          </p:grp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3D13A4AF-41AD-4655-B5A0-CA62F5B79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2899" y="2678845"/>
                <a:ext cx="2121330" cy="1948273"/>
              </a:xfrm>
              <a:prstGeom prst="rect">
                <a:avLst/>
              </a:prstGeom>
            </p:spPr>
          </p:pic>
        </p:grpSp>
        <p:sp>
          <p:nvSpPr>
            <p:cNvPr id="40" name="Google Shape;152;p20">
              <a:extLst>
                <a:ext uri="{FF2B5EF4-FFF2-40B4-BE49-F238E27FC236}">
                  <a16:creationId xmlns:a16="http://schemas.microsoft.com/office/drawing/2014/main" id="{BE6AA02A-983C-4C43-B22D-84785D4B2FF4}"/>
                </a:ext>
              </a:extLst>
            </p:cNvPr>
            <p:cNvSpPr txBox="1">
              <a:spLocks/>
            </p:cNvSpPr>
            <p:nvPr/>
          </p:nvSpPr>
          <p:spPr>
            <a:xfrm>
              <a:off x="4977750" y="3516604"/>
              <a:ext cx="2471444" cy="475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▪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1pPr>
              <a:lvl2pPr marL="914400" marR="0" lvl="1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▫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2pPr>
              <a:lvl3pPr marL="1371600" marR="0" lvl="2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■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3pPr>
              <a:lvl4pPr marL="1828800" marR="0" lvl="3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●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4pPr>
              <a:lvl5pPr marL="2286000" marR="0" lvl="4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○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5pPr>
              <a:lvl6pPr marL="2743200" marR="0" lvl="5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■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6pPr>
              <a:lvl7pPr marL="3200400" marR="0" lvl="6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●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7pPr>
              <a:lvl8pPr marL="3657600" marR="0" lvl="7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○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8pPr>
              <a:lvl9pPr marL="4114800" marR="0" lvl="8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ousine"/>
                <a:buChar char="■"/>
                <a:defRPr sz="2400" b="0" i="0" u="none" strike="noStrike" cap="none">
                  <a:solidFill>
                    <a:schemeClr val="lt1"/>
                  </a:solidFill>
                  <a:latin typeface="Cousine"/>
                  <a:ea typeface="Cousine"/>
                  <a:cs typeface="Cousine"/>
                  <a:sym typeface="Cousine"/>
                </a:defRPr>
              </a:lvl9pPr>
            </a:lstStyle>
            <a:p>
              <a:pPr marL="0" indent="0">
                <a:buFont typeface="Cousine"/>
                <a:buNone/>
              </a:pPr>
              <a:r>
                <a:rPr lang="es-ES" sz="1200" dirty="0"/>
                <a:t>Redes multi-características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118ADDF-C2F5-4828-94BF-7A262D56D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4047" y="2023525"/>
            <a:ext cx="1114491" cy="9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9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D788811-43E2-480C-9D01-5F9D2A66D257}"/>
              </a:ext>
            </a:extLst>
          </p:cNvPr>
          <p:cNvGrpSpPr/>
          <p:nvPr/>
        </p:nvGrpSpPr>
        <p:grpSpPr>
          <a:xfrm>
            <a:off x="287678" y="1040358"/>
            <a:ext cx="4818321" cy="3673409"/>
            <a:chOff x="200246" y="1033270"/>
            <a:chExt cx="5180047" cy="3885035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246" y="1033270"/>
              <a:ext cx="5180047" cy="3885035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/>
          </p:nvSpPr>
          <p:spPr>
            <a:xfrm>
              <a:off x="200246" y="4181110"/>
              <a:ext cx="518004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MX" sz="1600" dirty="0">
                  <a:solidFill>
                    <a:srgbClr val="FFFFFF"/>
                  </a:solidFill>
                  <a:latin typeface="ff1"/>
                </a:rPr>
                <a:t>¿Son las redes sociales un nuevo invento de Internet?</a:t>
              </a:r>
              <a:endParaRPr lang="es-MX" sz="16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ACE1129-3C9D-4FCD-8B96-88B9357AEB27}"/>
              </a:ext>
            </a:extLst>
          </p:cNvPr>
          <p:cNvSpPr txBox="1"/>
          <p:nvPr/>
        </p:nvSpPr>
        <p:spPr>
          <a:xfrm>
            <a:off x="5493489" y="1786920"/>
            <a:ext cx="32039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FFFFFF"/>
                </a:solidFill>
                <a:latin typeface="Cousine"/>
                <a:cs typeface="Cousine"/>
                <a:sym typeface="Cousine"/>
              </a:rPr>
              <a:t>En la prehistoria, las personas ya se agrupaban para ir a cazar, recolectar,...</a:t>
            </a:r>
          </a:p>
          <a:p>
            <a:pPr algn="just"/>
            <a:endParaRPr lang="es-MX" sz="1200" dirty="0">
              <a:solidFill>
                <a:srgbClr val="FFFFFF"/>
              </a:solidFill>
              <a:latin typeface="Cousine"/>
              <a:cs typeface="Cousine"/>
              <a:sym typeface="Cousine"/>
            </a:endParaRPr>
          </a:p>
          <a:p>
            <a:pPr algn="just"/>
            <a:r>
              <a:rPr lang="es-MX" sz="1200" dirty="0">
                <a:solidFill>
                  <a:srgbClr val="FFFFFF"/>
                </a:solidFill>
                <a:latin typeface="Cousine"/>
                <a:cs typeface="Cousine"/>
                <a:sym typeface="Cousine"/>
              </a:rPr>
              <a:t>... fueron las primeras redes sociales de la Historia, una vez se hicieron con la pieza clave: </a:t>
            </a:r>
            <a:r>
              <a:rPr lang="es-MX" sz="1200" b="1" u="sng" dirty="0">
                <a:solidFill>
                  <a:srgbClr val="FFFFFF"/>
                </a:solidFill>
                <a:latin typeface="Cousine"/>
                <a:cs typeface="Cousine"/>
                <a:sym typeface="Cousine"/>
              </a:rPr>
              <a:t>el lenguaje</a:t>
            </a:r>
            <a:r>
              <a:rPr lang="es-MX" sz="1200" b="1" dirty="0">
                <a:solidFill>
                  <a:srgbClr val="FFFFFF"/>
                </a:solidFill>
                <a:latin typeface="Cousine"/>
                <a:cs typeface="Cousine"/>
                <a:sym typeface="Cousine"/>
              </a:rPr>
              <a:t>.</a:t>
            </a:r>
            <a:endParaRPr lang="es-ES" sz="1200" b="1" dirty="0">
              <a:solidFill>
                <a:srgbClr val="FFFFFF"/>
              </a:solidFill>
              <a:latin typeface="Cousine"/>
              <a:cs typeface="Cousine"/>
              <a:sym typeface="Cousine"/>
            </a:endParaRPr>
          </a:p>
        </p:txBody>
      </p:sp>
      <p:sp>
        <p:nvSpPr>
          <p:cNvPr id="6" name="Google Shape;87;p13">
            <a:extLst>
              <a:ext uri="{FF2B5EF4-FFF2-40B4-BE49-F238E27FC236}">
                <a16:creationId xmlns:a16="http://schemas.microsoft.com/office/drawing/2014/main" id="{CBA0113D-CBA3-41D6-8EA1-A60B3FCFB1C0}"/>
              </a:ext>
            </a:extLst>
          </p:cNvPr>
          <p:cNvSpPr txBox="1">
            <a:spLocks/>
          </p:cNvSpPr>
          <p:nvPr/>
        </p:nvSpPr>
        <p:spPr>
          <a:xfrm>
            <a:off x="287678" y="148172"/>
            <a:ext cx="6573866" cy="65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2400" b="1" dirty="0"/>
              <a:t>Introducción</a:t>
            </a:r>
          </a:p>
        </p:txBody>
      </p:sp>
      <p:sp>
        <p:nvSpPr>
          <p:cNvPr id="8" name="Google Shape;162;p20">
            <a:extLst>
              <a:ext uri="{FF2B5EF4-FFF2-40B4-BE49-F238E27FC236}">
                <a16:creationId xmlns:a16="http://schemas.microsoft.com/office/drawing/2014/main" id="{53775C9B-F982-43AB-9C3A-56999977D6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833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339701" y="1048250"/>
            <a:ext cx="3994500" cy="2167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 b="1" dirty="0"/>
              <a:t>Supervisado</a:t>
            </a:r>
            <a:endParaRPr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Predicción en enlaces</a:t>
            </a:r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8" name="Google Shape;87;p13">
            <a:extLst>
              <a:ext uri="{FF2B5EF4-FFF2-40B4-BE49-F238E27FC236}">
                <a16:creationId xmlns:a16="http://schemas.microsoft.com/office/drawing/2014/main" id="{AB15318A-8F9E-4641-B55F-37319E226E37}"/>
              </a:ext>
            </a:extLst>
          </p:cNvPr>
          <p:cNvSpPr txBox="1">
            <a:spLocks/>
          </p:cNvSpPr>
          <p:nvPr/>
        </p:nvSpPr>
        <p:spPr>
          <a:xfrm>
            <a:off x="294370" y="121855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2400" b="1" dirty="0"/>
              <a:t>Análisis de redes sociales</a:t>
            </a:r>
          </a:p>
        </p:txBody>
      </p:sp>
      <p:sp>
        <p:nvSpPr>
          <p:cNvPr id="9" name="Google Shape;88;p13">
            <a:extLst>
              <a:ext uri="{FF2B5EF4-FFF2-40B4-BE49-F238E27FC236}">
                <a16:creationId xmlns:a16="http://schemas.microsoft.com/office/drawing/2014/main" id="{8CAEE5CE-8D07-44B9-B8A2-1AB6B74ACE48}"/>
              </a:ext>
            </a:extLst>
          </p:cNvPr>
          <p:cNvSpPr txBox="1">
            <a:spLocks/>
          </p:cNvSpPr>
          <p:nvPr/>
        </p:nvSpPr>
        <p:spPr>
          <a:xfrm>
            <a:off x="294370" y="557038"/>
            <a:ext cx="6593700" cy="5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Font typeface="Cousine"/>
              <a:buNone/>
            </a:pPr>
            <a:r>
              <a:rPr lang="es-ES" sz="2000" dirty="0"/>
              <a:t>Enfoques según el Aprendizaje de máquina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4FCF2F-544B-4A80-8749-9C2DAF8E746F}"/>
                  </a:ext>
                </a:extLst>
              </p:cNvPr>
              <p:cNvSpPr txBox="1"/>
              <p:nvPr/>
            </p:nvSpPr>
            <p:spPr>
              <a:xfrm>
                <a:off x="178338" y="2198115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s-E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4FCF2F-544B-4A80-8749-9C2DAF8E7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38" y="2198115"/>
                <a:ext cx="176330" cy="184666"/>
              </a:xfrm>
              <a:prstGeom prst="rect">
                <a:avLst/>
              </a:prstGeom>
              <a:blipFill>
                <a:blip r:embed="rId3"/>
                <a:stretch>
                  <a:fillRect l="-10345" r="-17241" b="-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206CA020-C070-419E-87AE-DC43BF9FAEB5}"/>
              </a:ext>
            </a:extLst>
          </p:cNvPr>
          <p:cNvSpPr txBox="1">
            <a:spLocks/>
          </p:cNvSpPr>
          <p:nvPr/>
        </p:nvSpPr>
        <p:spPr>
          <a:xfrm>
            <a:off x="495710" y="1879294"/>
            <a:ext cx="3729962" cy="1277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 algn="just">
              <a:buClr>
                <a:schemeClr val="bg1"/>
              </a:buClr>
              <a:buNone/>
            </a:pPr>
            <a:r>
              <a:rPr lang="es-ES" sz="1200" dirty="0">
                <a:solidFill>
                  <a:srgbClr val="FFFFFF"/>
                </a:solidFill>
              </a:rPr>
              <a:t>Necesidad de información previa (conjunto de entrenamiento) que permita el </a:t>
            </a:r>
            <a:r>
              <a:rPr lang="es-ES" sz="1200" dirty="0">
                <a:solidFill>
                  <a:srgbClr val="FFFFFF"/>
                </a:solidFill>
                <a:latin typeface="Garamond" panose="02020404030301010803" pitchFamily="18" charset="0"/>
              </a:rPr>
              <a:t>“</a:t>
            </a:r>
            <a:r>
              <a:rPr lang="es-ES" sz="1200" dirty="0">
                <a:solidFill>
                  <a:srgbClr val="FFFFFF"/>
                </a:solidFill>
              </a:rPr>
              <a:t>aprendizaje</a:t>
            </a:r>
            <a:r>
              <a:rPr lang="es-ES" sz="1200" dirty="0">
                <a:solidFill>
                  <a:srgbClr val="FFFFFF"/>
                </a:solidFill>
                <a:latin typeface="Garamond" panose="02020404030301010803" pitchFamily="18" charset="0"/>
              </a:rPr>
              <a:t>”</a:t>
            </a:r>
            <a:r>
              <a:rPr lang="es-ES" sz="1200" dirty="0">
                <a:solidFill>
                  <a:srgbClr val="FFFFFF"/>
                </a:solidFill>
              </a:rPr>
              <a:t> de los modelos computacionales.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9328C5-FD18-4639-B639-1685A783DBA6}"/>
              </a:ext>
            </a:extLst>
          </p:cNvPr>
          <p:cNvGrpSpPr/>
          <p:nvPr/>
        </p:nvGrpSpPr>
        <p:grpSpPr>
          <a:xfrm>
            <a:off x="4572000" y="1137338"/>
            <a:ext cx="3908572" cy="2167998"/>
            <a:chOff x="990628" y="2864355"/>
            <a:chExt cx="2676940" cy="1510841"/>
          </a:xfrm>
        </p:grpSpPr>
        <p:pic>
          <p:nvPicPr>
            <p:cNvPr id="13" name="Imagen 3">
              <a:extLst>
                <a:ext uri="{FF2B5EF4-FFF2-40B4-BE49-F238E27FC236}">
                  <a16:creationId xmlns:a16="http://schemas.microsoft.com/office/drawing/2014/main" id="{C1E14945-871A-4BCB-B54F-0BECA274A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28" y="2864355"/>
              <a:ext cx="2676940" cy="151084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5C688C-F078-4E89-A381-34DC0D20C936}"/>
                </a:ext>
              </a:extLst>
            </p:cNvPr>
            <p:cNvSpPr txBox="1"/>
            <p:nvPr/>
          </p:nvSpPr>
          <p:spPr>
            <a:xfrm>
              <a:off x="2522054" y="3031582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?</a:t>
              </a:r>
              <a:endParaRPr lang="es-ES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762094-2FBF-4B3F-870D-F5F99B5C6B31}"/>
                </a:ext>
              </a:extLst>
            </p:cNvPr>
            <p:cNvSpPr txBox="1"/>
            <p:nvPr/>
          </p:nvSpPr>
          <p:spPr>
            <a:xfrm>
              <a:off x="2372530" y="3674351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?</a:t>
              </a:r>
              <a:endParaRPr lang="es-E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51B041-A5B9-45D9-A877-C92B6073FE59}"/>
                </a:ext>
              </a:extLst>
            </p:cNvPr>
            <p:cNvSpPr txBox="1"/>
            <p:nvPr/>
          </p:nvSpPr>
          <p:spPr>
            <a:xfrm>
              <a:off x="3226961" y="327376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?</a:t>
              </a:r>
              <a:endParaRPr lang="es-E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F4141D-E118-488C-B17B-5DC07DB5D670}"/>
                </a:ext>
              </a:extLst>
            </p:cNvPr>
            <p:cNvSpPr txBox="1"/>
            <p:nvPr/>
          </p:nvSpPr>
          <p:spPr>
            <a:xfrm>
              <a:off x="2797926" y="39758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?</a:t>
              </a:r>
              <a:endParaRPr lang="es-ES" b="1" dirty="0"/>
            </a:p>
          </p:txBody>
        </p:sp>
      </p:grpSp>
      <p:sp>
        <p:nvSpPr>
          <p:cNvPr id="23" name="Google Shape;89;p13">
            <a:extLst>
              <a:ext uri="{FF2B5EF4-FFF2-40B4-BE49-F238E27FC236}">
                <a16:creationId xmlns:a16="http://schemas.microsoft.com/office/drawing/2014/main" id="{039AC302-F9C6-401E-BFCD-89A86BD153FB}"/>
              </a:ext>
            </a:extLst>
          </p:cNvPr>
          <p:cNvSpPr txBox="1">
            <a:spLocks/>
          </p:cNvSpPr>
          <p:nvPr/>
        </p:nvSpPr>
        <p:spPr>
          <a:xfrm>
            <a:off x="779591" y="3654623"/>
            <a:ext cx="7465376" cy="10704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 algn="just">
              <a:buClr>
                <a:schemeClr val="bg1"/>
              </a:buClr>
              <a:buNone/>
            </a:pPr>
            <a:r>
              <a:rPr lang="es-ES" sz="1200" b="1" dirty="0">
                <a:solidFill>
                  <a:srgbClr val="FF0000"/>
                </a:solidFill>
              </a:rPr>
              <a:t>Hipótesis: </a:t>
            </a:r>
            <a:r>
              <a:rPr lang="es-ES" sz="1200" dirty="0">
                <a:solidFill>
                  <a:srgbClr val="FF0000"/>
                </a:solidFill>
              </a:rPr>
              <a:t>(a)</a:t>
            </a:r>
            <a:r>
              <a:rPr lang="es-ES" sz="1200" b="1" dirty="0">
                <a:solidFill>
                  <a:srgbClr val="FF0000"/>
                </a:solidFill>
              </a:rPr>
              <a:t> </a:t>
            </a:r>
            <a:r>
              <a:rPr lang="es-ES" sz="1200" dirty="0">
                <a:solidFill>
                  <a:srgbClr val="FF0000"/>
                </a:solidFill>
              </a:rPr>
              <a:t>miembros de una comunidad tienden, potencialmente, a relacionarse con mayor probabilidad (coeficiente de agrupamiento), (b) miembros más </a:t>
            </a:r>
            <a:r>
              <a:rPr lang="es-ES" sz="1200" dirty="0">
                <a:solidFill>
                  <a:srgbClr val="FF0000"/>
                </a:solidFill>
                <a:latin typeface="Garamond" panose="02020404030301010803" pitchFamily="18" charset="0"/>
              </a:rPr>
              <a:t>“</a:t>
            </a:r>
            <a:r>
              <a:rPr lang="es-ES" sz="1200" dirty="0">
                <a:solidFill>
                  <a:srgbClr val="FF0000"/>
                </a:solidFill>
              </a:rPr>
              <a:t>influyentes</a:t>
            </a:r>
            <a:r>
              <a:rPr lang="es-ES" sz="1200" dirty="0">
                <a:solidFill>
                  <a:srgbClr val="FF0000"/>
                </a:solidFill>
                <a:latin typeface="Garamond" panose="02020404030301010803" pitchFamily="18" charset="0"/>
              </a:rPr>
              <a:t>”</a:t>
            </a:r>
            <a:r>
              <a:rPr lang="es-ES" sz="1200" dirty="0">
                <a:solidFill>
                  <a:srgbClr val="FF0000"/>
                </a:solidFill>
              </a:rPr>
              <a:t> tienden, eventualmente, a favorecer mayor número de relaciones entre sus vecinos (distribución libre de escala),... </a:t>
            </a:r>
          </a:p>
        </p:txBody>
      </p:sp>
    </p:spTree>
    <p:extLst>
      <p:ext uri="{BB962C8B-B14F-4D97-AF65-F5344CB8AC3E}">
        <p14:creationId xmlns:p14="http://schemas.microsoft.com/office/powerpoint/2010/main" val="3302411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body" idx="2"/>
          </p:nvPr>
        </p:nvSpPr>
        <p:spPr>
          <a:xfrm>
            <a:off x="354178" y="1281655"/>
            <a:ext cx="4299205" cy="1801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 b="1" dirty="0"/>
              <a:t>No supervisado</a:t>
            </a:r>
            <a:endParaRPr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u="sng" dirty="0"/>
              <a:t>Influencia</a:t>
            </a:r>
            <a:r>
              <a:rPr lang="es-ES" sz="1600" dirty="0"/>
              <a:t>, </a:t>
            </a:r>
            <a:r>
              <a:rPr lang="es-ES" sz="1600" u="sng" dirty="0"/>
              <a:t>Dispersión</a:t>
            </a:r>
            <a:r>
              <a:rPr lang="es-ES" sz="1600" dirty="0"/>
              <a:t> de la información.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/>
              <a:t>Detección de </a:t>
            </a:r>
            <a:r>
              <a:rPr lang="es-ES" sz="1600" u="sng" dirty="0"/>
              <a:t>anomalías</a:t>
            </a:r>
            <a:r>
              <a:rPr lang="es-ES" sz="1600" dirty="0"/>
              <a:t>.</a:t>
            </a:r>
            <a:endParaRPr lang="es-ES" sz="1600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/>
              <a:t>Detección de </a:t>
            </a:r>
            <a:r>
              <a:rPr lang="es-ES" sz="1600" u="sng" dirty="0"/>
              <a:t>comunidades</a:t>
            </a:r>
            <a:r>
              <a:rPr lang="es-ES" sz="1600" dirty="0"/>
              <a:t>.</a:t>
            </a:r>
          </a:p>
          <a:p>
            <a:pPr marL="285750" indent="-285750" algn="just"/>
            <a:endParaRPr lang="es-ES" sz="1600" u="sng"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8" name="Google Shape;87;p13">
            <a:extLst>
              <a:ext uri="{FF2B5EF4-FFF2-40B4-BE49-F238E27FC236}">
                <a16:creationId xmlns:a16="http://schemas.microsoft.com/office/drawing/2014/main" id="{AB15318A-8F9E-4641-B55F-37319E226E37}"/>
              </a:ext>
            </a:extLst>
          </p:cNvPr>
          <p:cNvSpPr txBox="1">
            <a:spLocks/>
          </p:cNvSpPr>
          <p:nvPr/>
        </p:nvSpPr>
        <p:spPr>
          <a:xfrm>
            <a:off x="294370" y="121855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2400" b="1" dirty="0"/>
              <a:t>Análisis de redes sociales</a:t>
            </a:r>
          </a:p>
        </p:txBody>
      </p:sp>
      <p:sp>
        <p:nvSpPr>
          <p:cNvPr id="9" name="Google Shape;88;p13">
            <a:extLst>
              <a:ext uri="{FF2B5EF4-FFF2-40B4-BE49-F238E27FC236}">
                <a16:creationId xmlns:a16="http://schemas.microsoft.com/office/drawing/2014/main" id="{8CAEE5CE-8D07-44B9-B8A2-1AB6B74ACE48}"/>
              </a:ext>
            </a:extLst>
          </p:cNvPr>
          <p:cNvSpPr txBox="1">
            <a:spLocks/>
          </p:cNvSpPr>
          <p:nvPr/>
        </p:nvSpPr>
        <p:spPr>
          <a:xfrm>
            <a:off x="294370" y="562133"/>
            <a:ext cx="6593700" cy="5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Font typeface="Cousine"/>
              <a:buNone/>
            </a:pPr>
            <a:r>
              <a:rPr lang="es-ES" sz="2000" dirty="0"/>
              <a:t>Enfoques según el Aprendizaje de máquina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032A7B-84F7-4E7C-A1C9-4BF5422B6D34}"/>
                  </a:ext>
                </a:extLst>
              </p:cNvPr>
              <p:cNvSpPr txBox="1"/>
              <p:nvPr/>
            </p:nvSpPr>
            <p:spPr>
              <a:xfrm>
                <a:off x="259352" y="4101214"/>
                <a:ext cx="1763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s-E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032A7B-84F7-4E7C-A1C9-4BF5422B6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52" y="4101214"/>
                <a:ext cx="176330" cy="184666"/>
              </a:xfrm>
              <a:prstGeom prst="rect">
                <a:avLst/>
              </a:prstGeom>
              <a:blipFill>
                <a:blip r:embed="rId3"/>
                <a:stretch>
                  <a:fillRect l="-14286" r="-17857" b="-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89;p13">
            <a:extLst>
              <a:ext uri="{FF2B5EF4-FFF2-40B4-BE49-F238E27FC236}">
                <a16:creationId xmlns:a16="http://schemas.microsoft.com/office/drawing/2014/main" id="{F1197027-B1CC-46F4-B8D5-4C78E49672AB}"/>
              </a:ext>
            </a:extLst>
          </p:cNvPr>
          <p:cNvSpPr txBox="1">
            <a:spLocks/>
          </p:cNvSpPr>
          <p:nvPr/>
        </p:nvSpPr>
        <p:spPr>
          <a:xfrm>
            <a:off x="523889" y="3687410"/>
            <a:ext cx="4563367" cy="119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 algn="just">
              <a:buClr>
                <a:schemeClr val="bg1"/>
              </a:buClr>
              <a:buNone/>
            </a:pPr>
            <a:r>
              <a:rPr lang="es-ES" sz="1200" dirty="0">
                <a:solidFill>
                  <a:srgbClr val="FFFFFF"/>
                </a:solidFill>
              </a:rPr>
              <a:t>Patrones </a:t>
            </a:r>
            <a:r>
              <a:rPr lang="es-ES" sz="1200" u="sng" dirty="0">
                <a:solidFill>
                  <a:srgbClr val="FFFFFF"/>
                </a:solidFill>
              </a:rPr>
              <a:t>descriptivos</a:t>
            </a:r>
            <a:r>
              <a:rPr lang="es-ES" sz="1200" dirty="0">
                <a:solidFill>
                  <a:srgbClr val="FFFFFF"/>
                </a:solidFill>
              </a:rPr>
              <a:t> que reflejan </a:t>
            </a:r>
            <a:r>
              <a:rPr lang="es-ES" sz="1200" u="sng" dirty="0">
                <a:solidFill>
                  <a:srgbClr val="FFFFFF"/>
                </a:solidFill>
              </a:rPr>
              <a:t>estructuras subyacentes</a:t>
            </a:r>
            <a:r>
              <a:rPr lang="es-ES" sz="1200" dirty="0">
                <a:solidFill>
                  <a:srgbClr val="FFFFFF"/>
                </a:solidFill>
              </a:rPr>
              <a:t> en la red. No se necesita información previa (conjunto de entrenamiento) para el </a:t>
            </a:r>
            <a:r>
              <a:rPr lang="es-ES" sz="1200" dirty="0">
                <a:solidFill>
                  <a:srgbClr val="FFFFFF"/>
                </a:solidFill>
                <a:latin typeface="Garamond" panose="02020404030301010803" pitchFamily="18" charset="0"/>
              </a:rPr>
              <a:t>“</a:t>
            </a:r>
            <a:r>
              <a:rPr lang="es-ES" sz="1200" dirty="0">
                <a:solidFill>
                  <a:srgbClr val="FFFFFF"/>
                </a:solidFill>
              </a:rPr>
              <a:t>aprendizaje</a:t>
            </a:r>
            <a:r>
              <a:rPr lang="es-ES" sz="1200" dirty="0">
                <a:solidFill>
                  <a:srgbClr val="FFFFFF"/>
                </a:solidFill>
                <a:latin typeface="Garamond" panose="02020404030301010803" pitchFamily="18" charset="0"/>
              </a:rPr>
              <a:t>”</a:t>
            </a:r>
            <a:r>
              <a:rPr lang="es-ES" sz="12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41848F-904E-427E-965F-DCE7BACF5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89" y="2321914"/>
            <a:ext cx="1554499" cy="921592"/>
          </a:xfrm>
          <a:prstGeom prst="rect">
            <a:avLst/>
          </a:prstGeom>
        </p:spPr>
      </p:pic>
      <p:pic>
        <p:nvPicPr>
          <p:cNvPr id="15" name="Imagen 4">
            <a:extLst>
              <a:ext uri="{FF2B5EF4-FFF2-40B4-BE49-F238E27FC236}">
                <a16:creationId xmlns:a16="http://schemas.microsoft.com/office/drawing/2014/main" id="{80D97654-922B-44F0-A8DB-7FD9B80029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89" y="3456937"/>
            <a:ext cx="1554499" cy="971145"/>
          </a:xfrm>
          <a:prstGeom prst="rect">
            <a:avLst/>
          </a:prstGeom>
        </p:spPr>
      </p:pic>
      <p:pic>
        <p:nvPicPr>
          <p:cNvPr id="16" name="Imagen 1">
            <a:extLst>
              <a:ext uri="{FF2B5EF4-FFF2-40B4-BE49-F238E27FC236}">
                <a16:creationId xmlns:a16="http://schemas.microsoft.com/office/drawing/2014/main" id="{F230D7C1-2230-4FC5-8EE6-F8E5EAA1A1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r="10156"/>
          <a:stretch/>
        </p:blipFill>
        <p:spPr>
          <a:xfrm>
            <a:off x="6062289" y="1137338"/>
            <a:ext cx="1554499" cy="97114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437486-FC27-4253-A138-5B840BB43034}"/>
              </a:ext>
            </a:extLst>
          </p:cNvPr>
          <p:cNvCxnSpPr>
            <a:cxnSpLocks/>
          </p:cNvCxnSpPr>
          <p:nvPr/>
        </p:nvCxnSpPr>
        <p:spPr>
          <a:xfrm flipV="1">
            <a:off x="4769113" y="1509486"/>
            <a:ext cx="1022087" cy="283595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6B5DCF-DB1D-4B08-BA3E-5F103629E7B9}"/>
              </a:ext>
            </a:extLst>
          </p:cNvPr>
          <p:cNvCxnSpPr>
            <a:cxnSpLocks/>
          </p:cNvCxnSpPr>
          <p:nvPr/>
        </p:nvCxnSpPr>
        <p:spPr>
          <a:xfrm>
            <a:off x="4078514" y="2471422"/>
            <a:ext cx="1712686" cy="311288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60CB06-CCC8-4E8E-8CB2-08C6712A7098}"/>
              </a:ext>
            </a:extLst>
          </p:cNvPr>
          <p:cNvCxnSpPr>
            <a:cxnSpLocks/>
          </p:cNvCxnSpPr>
          <p:nvPr/>
        </p:nvCxnSpPr>
        <p:spPr>
          <a:xfrm>
            <a:off x="3971998" y="2866167"/>
            <a:ext cx="1819202" cy="1051567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497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body" idx="2"/>
          </p:nvPr>
        </p:nvSpPr>
        <p:spPr>
          <a:xfrm>
            <a:off x="294370" y="1533134"/>
            <a:ext cx="4299205" cy="1801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 b="1" dirty="0"/>
              <a:t>No supervisado</a:t>
            </a:r>
            <a:endParaRPr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u="sng" dirty="0"/>
              <a:t>Influencia</a:t>
            </a:r>
            <a:r>
              <a:rPr lang="es-ES" sz="1600" dirty="0"/>
              <a:t>, </a:t>
            </a:r>
            <a:r>
              <a:rPr lang="es-ES" sz="1600" u="sng" dirty="0"/>
              <a:t>Dispersión</a:t>
            </a:r>
            <a:r>
              <a:rPr lang="es-ES" sz="1600" dirty="0"/>
              <a:t> de la información.</a:t>
            </a:r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8" name="Google Shape;87;p13">
            <a:extLst>
              <a:ext uri="{FF2B5EF4-FFF2-40B4-BE49-F238E27FC236}">
                <a16:creationId xmlns:a16="http://schemas.microsoft.com/office/drawing/2014/main" id="{AB15318A-8F9E-4641-B55F-37319E226E37}"/>
              </a:ext>
            </a:extLst>
          </p:cNvPr>
          <p:cNvSpPr txBox="1">
            <a:spLocks/>
          </p:cNvSpPr>
          <p:nvPr/>
        </p:nvSpPr>
        <p:spPr>
          <a:xfrm>
            <a:off x="294370" y="121855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2400" b="1" dirty="0"/>
              <a:t>Análisis de redes sociales</a:t>
            </a:r>
          </a:p>
        </p:txBody>
      </p:sp>
      <p:sp>
        <p:nvSpPr>
          <p:cNvPr id="9" name="Google Shape;88;p13">
            <a:extLst>
              <a:ext uri="{FF2B5EF4-FFF2-40B4-BE49-F238E27FC236}">
                <a16:creationId xmlns:a16="http://schemas.microsoft.com/office/drawing/2014/main" id="{8CAEE5CE-8D07-44B9-B8A2-1AB6B74ACE48}"/>
              </a:ext>
            </a:extLst>
          </p:cNvPr>
          <p:cNvSpPr txBox="1">
            <a:spLocks/>
          </p:cNvSpPr>
          <p:nvPr/>
        </p:nvSpPr>
        <p:spPr>
          <a:xfrm>
            <a:off x="294370" y="540767"/>
            <a:ext cx="5914039" cy="86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Font typeface="Cousine"/>
              <a:buNone/>
            </a:pPr>
            <a:r>
              <a:rPr lang="es-ES" sz="1800" dirty="0"/>
              <a:t>Enfoques según el Aprendizaje de máquina</a:t>
            </a:r>
          </a:p>
        </p:txBody>
      </p:sp>
      <p:sp>
        <p:nvSpPr>
          <p:cNvPr id="17" name="Google Shape;89;p13">
            <a:extLst>
              <a:ext uri="{FF2B5EF4-FFF2-40B4-BE49-F238E27FC236}">
                <a16:creationId xmlns:a16="http://schemas.microsoft.com/office/drawing/2014/main" id="{3CE4F7E5-C65D-4A78-8A59-18456709056D}"/>
              </a:ext>
            </a:extLst>
          </p:cNvPr>
          <p:cNvSpPr txBox="1">
            <a:spLocks/>
          </p:cNvSpPr>
          <p:nvPr/>
        </p:nvSpPr>
        <p:spPr>
          <a:xfrm>
            <a:off x="294370" y="2866572"/>
            <a:ext cx="5627459" cy="1378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 algn="just">
              <a:buClr>
                <a:schemeClr val="bg1"/>
              </a:buClr>
              <a:buNone/>
            </a:pPr>
            <a:r>
              <a:rPr lang="es-ES" sz="1200" b="1" dirty="0">
                <a:solidFill>
                  <a:srgbClr val="FF0000"/>
                </a:solidFill>
              </a:rPr>
              <a:t>Hipótesis: </a:t>
            </a:r>
            <a:r>
              <a:rPr lang="es-ES" sz="1200" dirty="0">
                <a:solidFill>
                  <a:srgbClr val="FF0000"/>
                </a:solidFill>
              </a:rPr>
              <a:t>(a)</a:t>
            </a:r>
            <a:r>
              <a:rPr lang="es-ES" sz="1200" b="1" dirty="0">
                <a:solidFill>
                  <a:srgbClr val="FF0000"/>
                </a:solidFill>
              </a:rPr>
              <a:t> </a:t>
            </a:r>
            <a:r>
              <a:rPr lang="es-ES" sz="1200" dirty="0">
                <a:solidFill>
                  <a:srgbClr val="FF0000"/>
                </a:solidFill>
              </a:rPr>
              <a:t>miembros influyentes en una comunidad tienden, potencialmente, a dispersar con mayor rapidez la información a sus vecinos (distribución libre de escala), (b) miembros de la comunidad con Rol de </a:t>
            </a:r>
            <a:r>
              <a:rPr lang="es-ES" sz="1200" dirty="0">
                <a:solidFill>
                  <a:srgbClr val="FF0000"/>
                </a:solidFill>
                <a:latin typeface="Garamond" panose="02020404030301010803" pitchFamily="18" charset="0"/>
              </a:rPr>
              <a:t>“</a:t>
            </a:r>
            <a:r>
              <a:rPr lang="es-ES" sz="1200" dirty="0">
                <a:solidFill>
                  <a:srgbClr val="FF0000"/>
                </a:solidFill>
              </a:rPr>
              <a:t>puente</a:t>
            </a:r>
            <a:r>
              <a:rPr lang="es-ES" sz="1200" dirty="0">
                <a:solidFill>
                  <a:srgbClr val="FF0000"/>
                </a:solidFill>
                <a:latin typeface="Garamond" panose="02020404030301010803" pitchFamily="18" charset="0"/>
              </a:rPr>
              <a:t>”, </a:t>
            </a:r>
            <a:r>
              <a:rPr lang="es-ES" sz="1200" dirty="0">
                <a:solidFill>
                  <a:srgbClr val="FF0000"/>
                </a:solidFill>
                <a:latin typeface="Cousine" panose="020B0604020202020204" charset="0"/>
                <a:cs typeface="Cousine" panose="020B0604020202020204" charset="0"/>
              </a:rPr>
              <a:t> favorecen la dispersión de la información hacia otras zonas de la red (</a:t>
            </a:r>
            <a:r>
              <a:rPr lang="es-ES" sz="1200" dirty="0">
                <a:solidFill>
                  <a:srgbClr val="FF0000"/>
                </a:solidFill>
                <a:latin typeface="Garamond" panose="02020404030301010803" pitchFamily="18" charset="0"/>
                <a:cs typeface="Cousine" panose="020B0604020202020204" charset="0"/>
              </a:rPr>
              <a:t>“ </a:t>
            </a:r>
            <a:r>
              <a:rPr lang="es-ES" sz="1200" dirty="0">
                <a:solidFill>
                  <a:srgbClr val="FF0000"/>
                </a:solidFill>
                <a:latin typeface="Cousine" panose="020B0604020202020204" charset="0"/>
                <a:cs typeface="Cousine" panose="020B0604020202020204" charset="0"/>
              </a:rPr>
              <a:t>Small World</a:t>
            </a:r>
            <a:r>
              <a:rPr lang="es-ES" sz="1200" dirty="0">
                <a:solidFill>
                  <a:srgbClr val="FF0000"/>
                </a:solidFill>
                <a:latin typeface="Garamond" panose="02020404030301010803" pitchFamily="18" charset="0"/>
                <a:cs typeface="Cousine" panose="020B0604020202020204" charset="0"/>
              </a:rPr>
              <a:t> ”</a:t>
            </a:r>
            <a:r>
              <a:rPr lang="es-ES" sz="1200" dirty="0">
                <a:solidFill>
                  <a:srgbClr val="FF0000"/>
                </a:solidFill>
                <a:latin typeface="Cousine" panose="020B0604020202020204" charset="0"/>
                <a:cs typeface="Cousine" panose="020B0604020202020204" charset="0"/>
              </a:rPr>
              <a:t>), </a:t>
            </a:r>
            <a:r>
              <a:rPr lang="es-ES" sz="1200" dirty="0">
                <a:solidFill>
                  <a:srgbClr val="FF0000"/>
                </a:solidFill>
              </a:rPr>
              <a:t>...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D12C0D-CA29-42E5-AA9F-D59BE94C2062}"/>
              </a:ext>
            </a:extLst>
          </p:cNvPr>
          <p:cNvGrpSpPr/>
          <p:nvPr/>
        </p:nvGrpSpPr>
        <p:grpSpPr>
          <a:xfrm>
            <a:off x="6175839" y="349075"/>
            <a:ext cx="2476268" cy="4445349"/>
            <a:chOff x="6277439" y="196218"/>
            <a:chExt cx="2476268" cy="44453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9F0949-393B-4DEC-A528-1E2627C61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7439" y="2470694"/>
              <a:ext cx="2476268" cy="217087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BA8BF0-F7A8-4D19-B6F6-220011675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7439" y="196218"/>
              <a:ext cx="2476268" cy="217087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36BB3E-86F0-4D3B-BA48-A36BB3CD3A2C}"/>
                </a:ext>
              </a:extLst>
            </p:cNvPr>
            <p:cNvSpPr txBox="1"/>
            <p:nvPr/>
          </p:nvSpPr>
          <p:spPr>
            <a:xfrm>
              <a:off x="6277439" y="254356"/>
              <a:ext cx="402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FF0000"/>
                  </a:solidFill>
                </a:rPr>
                <a:t>(a)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D93435-C746-4149-BCBE-FCD56E9F7A28}"/>
                </a:ext>
              </a:extLst>
            </p:cNvPr>
            <p:cNvSpPr txBox="1"/>
            <p:nvPr/>
          </p:nvSpPr>
          <p:spPr>
            <a:xfrm>
              <a:off x="6310009" y="2517039"/>
              <a:ext cx="5922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rgbClr val="FF0000"/>
                  </a:solidFill>
                </a:rPr>
                <a:t>(b)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500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body" idx="2"/>
          </p:nvPr>
        </p:nvSpPr>
        <p:spPr>
          <a:xfrm>
            <a:off x="354178" y="1281655"/>
            <a:ext cx="4299205" cy="1801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 b="1" dirty="0"/>
              <a:t>No supervisado</a:t>
            </a:r>
            <a:endParaRPr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/>
              <a:t>Detección de </a:t>
            </a:r>
            <a:r>
              <a:rPr lang="es-ES" sz="1600" u="sng" dirty="0"/>
              <a:t>anomalías</a:t>
            </a:r>
            <a:r>
              <a:rPr lang="es-ES" sz="1600" dirty="0"/>
              <a:t>.</a:t>
            </a:r>
            <a:endParaRPr lang="es-ES" sz="1600" u="sng"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8" name="Google Shape;87;p13">
            <a:extLst>
              <a:ext uri="{FF2B5EF4-FFF2-40B4-BE49-F238E27FC236}">
                <a16:creationId xmlns:a16="http://schemas.microsoft.com/office/drawing/2014/main" id="{AB15318A-8F9E-4641-B55F-37319E226E37}"/>
              </a:ext>
            </a:extLst>
          </p:cNvPr>
          <p:cNvSpPr txBox="1">
            <a:spLocks/>
          </p:cNvSpPr>
          <p:nvPr/>
        </p:nvSpPr>
        <p:spPr>
          <a:xfrm>
            <a:off x="294370" y="121855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2400" b="1" dirty="0"/>
              <a:t>Análisis de redes sociales</a:t>
            </a:r>
          </a:p>
        </p:txBody>
      </p:sp>
      <p:sp>
        <p:nvSpPr>
          <p:cNvPr id="9" name="Google Shape;88;p13">
            <a:extLst>
              <a:ext uri="{FF2B5EF4-FFF2-40B4-BE49-F238E27FC236}">
                <a16:creationId xmlns:a16="http://schemas.microsoft.com/office/drawing/2014/main" id="{8CAEE5CE-8D07-44B9-B8A2-1AB6B74ACE48}"/>
              </a:ext>
            </a:extLst>
          </p:cNvPr>
          <p:cNvSpPr txBox="1">
            <a:spLocks/>
          </p:cNvSpPr>
          <p:nvPr/>
        </p:nvSpPr>
        <p:spPr>
          <a:xfrm>
            <a:off x="294370" y="557038"/>
            <a:ext cx="6593700" cy="5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Font typeface="Cousine"/>
              <a:buNone/>
            </a:pPr>
            <a:r>
              <a:rPr lang="es-ES" sz="2000" dirty="0"/>
              <a:t>Enfoques según el Aprendizaje de máquina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41848F-904E-427E-965F-DCE7BACF5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44" y="1441312"/>
            <a:ext cx="3276435" cy="1855290"/>
          </a:xfrm>
          <a:prstGeom prst="rect">
            <a:avLst/>
          </a:prstGeom>
        </p:spPr>
      </p:pic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D61EE7EA-A848-40D4-9012-1E539C6566E6}"/>
              </a:ext>
            </a:extLst>
          </p:cNvPr>
          <p:cNvSpPr txBox="1">
            <a:spLocks/>
          </p:cNvSpPr>
          <p:nvPr/>
        </p:nvSpPr>
        <p:spPr>
          <a:xfrm>
            <a:off x="428270" y="3998686"/>
            <a:ext cx="8094887" cy="7585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 algn="just">
              <a:buClr>
                <a:schemeClr val="bg1"/>
              </a:buClr>
              <a:buNone/>
            </a:pPr>
            <a:r>
              <a:rPr lang="es-ES" sz="1200" b="1" dirty="0">
                <a:solidFill>
                  <a:srgbClr val="FF0000"/>
                </a:solidFill>
              </a:rPr>
              <a:t>Hipótesis: </a:t>
            </a:r>
            <a:r>
              <a:rPr lang="es-ES" sz="1200" dirty="0">
                <a:solidFill>
                  <a:srgbClr val="FF0000"/>
                </a:solidFill>
              </a:rPr>
              <a:t>(a)</a:t>
            </a:r>
            <a:r>
              <a:rPr lang="es-ES" sz="1200" b="1" dirty="0">
                <a:solidFill>
                  <a:srgbClr val="FF0000"/>
                </a:solidFill>
              </a:rPr>
              <a:t> </a:t>
            </a:r>
            <a:r>
              <a:rPr lang="es-ES" sz="1200" dirty="0">
                <a:solidFill>
                  <a:srgbClr val="FF0000"/>
                </a:solidFill>
              </a:rPr>
              <a:t>miembros de la red poco relacionados con los vecinos tienden, potencialmente, a ser anomalías de la red (bajo coeficiente de agrupamiento)</a:t>
            </a:r>
            <a:r>
              <a:rPr lang="es-ES" sz="1200" dirty="0">
                <a:solidFill>
                  <a:srgbClr val="FF0000"/>
                </a:solidFill>
                <a:latin typeface="Cousine" panose="020B0604020202020204" charset="0"/>
                <a:cs typeface="Cousine" panose="020B0604020202020204" charset="0"/>
              </a:rPr>
              <a:t>, </a:t>
            </a:r>
            <a:r>
              <a:rPr lang="es-ES" sz="1200" dirty="0">
                <a:solidFill>
                  <a:srgbClr val="FF0000"/>
                </a:solidFill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3888666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body" idx="2"/>
          </p:nvPr>
        </p:nvSpPr>
        <p:spPr>
          <a:xfrm>
            <a:off x="294370" y="1533134"/>
            <a:ext cx="4299205" cy="1801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 b="1" dirty="0"/>
              <a:t>No supervisado</a:t>
            </a:r>
            <a:endParaRPr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/>
              <a:t>Detección de </a:t>
            </a:r>
            <a:r>
              <a:rPr lang="es-ES" sz="1600" u="sng" dirty="0"/>
              <a:t>comunidades</a:t>
            </a:r>
            <a:r>
              <a:rPr lang="es-ES" sz="1600" dirty="0"/>
              <a:t>.</a:t>
            </a:r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8" name="Google Shape;87;p13">
            <a:extLst>
              <a:ext uri="{FF2B5EF4-FFF2-40B4-BE49-F238E27FC236}">
                <a16:creationId xmlns:a16="http://schemas.microsoft.com/office/drawing/2014/main" id="{AB15318A-8F9E-4641-B55F-37319E226E37}"/>
              </a:ext>
            </a:extLst>
          </p:cNvPr>
          <p:cNvSpPr txBox="1">
            <a:spLocks/>
          </p:cNvSpPr>
          <p:nvPr/>
        </p:nvSpPr>
        <p:spPr>
          <a:xfrm>
            <a:off x="294370" y="121855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2400" b="1" dirty="0"/>
              <a:t>Análisis de redes sociales</a:t>
            </a:r>
          </a:p>
        </p:txBody>
      </p:sp>
      <p:sp>
        <p:nvSpPr>
          <p:cNvPr id="9" name="Google Shape;88;p13">
            <a:extLst>
              <a:ext uri="{FF2B5EF4-FFF2-40B4-BE49-F238E27FC236}">
                <a16:creationId xmlns:a16="http://schemas.microsoft.com/office/drawing/2014/main" id="{8CAEE5CE-8D07-44B9-B8A2-1AB6B74ACE48}"/>
              </a:ext>
            </a:extLst>
          </p:cNvPr>
          <p:cNvSpPr txBox="1">
            <a:spLocks/>
          </p:cNvSpPr>
          <p:nvPr/>
        </p:nvSpPr>
        <p:spPr>
          <a:xfrm>
            <a:off x="294370" y="540767"/>
            <a:ext cx="5914039" cy="86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Font typeface="Cousine"/>
              <a:buNone/>
            </a:pPr>
            <a:r>
              <a:rPr lang="es-ES" sz="1800" dirty="0"/>
              <a:t>Enfoques según el Aprendizaje de máquina</a:t>
            </a:r>
          </a:p>
        </p:txBody>
      </p:sp>
      <p:sp>
        <p:nvSpPr>
          <p:cNvPr id="17" name="Google Shape;89;p13">
            <a:extLst>
              <a:ext uri="{FF2B5EF4-FFF2-40B4-BE49-F238E27FC236}">
                <a16:creationId xmlns:a16="http://schemas.microsoft.com/office/drawing/2014/main" id="{3CE4F7E5-C65D-4A78-8A59-18456709056D}"/>
              </a:ext>
            </a:extLst>
          </p:cNvPr>
          <p:cNvSpPr txBox="1">
            <a:spLocks/>
          </p:cNvSpPr>
          <p:nvPr/>
        </p:nvSpPr>
        <p:spPr>
          <a:xfrm>
            <a:off x="428270" y="3892134"/>
            <a:ext cx="8094887" cy="865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 algn="just">
              <a:buClr>
                <a:schemeClr val="bg1"/>
              </a:buClr>
              <a:buNone/>
            </a:pPr>
            <a:r>
              <a:rPr lang="es-ES" sz="1200" b="1" dirty="0">
                <a:solidFill>
                  <a:srgbClr val="FF0000"/>
                </a:solidFill>
              </a:rPr>
              <a:t>Hipótesis: </a:t>
            </a:r>
            <a:r>
              <a:rPr lang="es-ES" sz="1200" dirty="0">
                <a:solidFill>
                  <a:srgbClr val="FF0000"/>
                </a:solidFill>
              </a:rPr>
              <a:t>(a)</a:t>
            </a:r>
            <a:r>
              <a:rPr lang="es-ES" sz="1200" b="1" dirty="0">
                <a:solidFill>
                  <a:srgbClr val="FF0000"/>
                </a:solidFill>
              </a:rPr>
              <a:t> </a:t>
            </a:r>
            <a:r>
              <a:rPr lang="es-ES" sz="1200" dirty="0">
                <a:solidFill>
                  <a:srgbClr val="FF0000"/>
                </a:solidFill>
              </a:rPr>
              <a:t>miembros influyentes en una red (ej. número de relaciones) tienden, potencialmente, a agrupar/atraer/absorber a sus vecinos (distribución libre de escala)</a:t>
            </a:r>
            <a:r>
              <a:rPr lang="es-ES" sz="1200" dirty="0">
                <a:solidFill>
                  <a:srgbClr val="FF0000"/>
                </a:solidFill>
                <a:latin typeface="Cousine" panose="020B0604020202020204" charset="0"/>
                <a:cs typeface="Cousine" panose="020B0604020202020204" charset="0"/>
              </a:rPr>
              <a:t>, </a:t>
            </a:r>
            <a:r>
              <a:rPr lang="es-ES" sz="1200" dirty="0">
                <a:solidFill>
                  <a:srgbClr val="FF0000"/>
                </a:solidFill>
              </a:rPr>
              <a:t>...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A14740-F9D3-4523-BD9D-F9D51833DACC}"/>
              </a:ext>
            </a:extLst>
          </p:cNvPr>
          <p:cNvGrpSpPr/>
          <p:nvPr/>
        </p:nvGrpSpPr>
        <p:grpSpPr>
          <a:xfrm>
            <a:off x="4331773" y="1111840"/>
            <a:ext cx="4184127" cy="2520936"/>
            <a:chOff x="4331773" y="1111840"/>
            <a:chExt cx="4184127" cy="25209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AE1BFDF-4A60-4C80-9CB8-ADE9F0273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1773" y="1111840"/>
              <a:ext cx="4184127" cy="2520936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A70195E-A835-4521-B229-EE8F82B945DD}"/>
                </a:ext>
              </a:extLst>
            </p:cNvPr>
            <p:cNvSpPr/>
            <p:nvPr/>
          </p:nvSpPr>
          <p:spPr>
            <a:xfrm>
              <a:off x="5326743" y="2144634"/>
              <a:ext cx="283028" cy="30102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95F505E-4551-43E0-B1DE-53D185B0FA83}"/>
                </a:ext>
              </a:extLst>
            </p:cNvPr>
            <p:cNvSpPr/>
            <p:nvPr/>
          </p:nvSpPr>
          <p:spPr>
            <a:xfrm>
              <a:off x="5820229" y="3287339"/>
              <a:ext cx="283028" cy="30102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2862193-4EBE-46E6-B060-DBCAEE96B3BB}"/>
                </a:ext>
              </a:extLst>
            </p:cNvPr>
            <p:cNvSpPr/>
            <p:nvPr/>
          </p:nvSpPr>
          <p:spPr>
            <a:xfrm>
              <a:off x="6787064" y="2321218"/>
              <a:ext cx="283028" cy="30102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9C5D8E1-E918-4626-9ADD-D402FB37E7A1}"/>
              </a:ext>
            </a:extLst>
          </p:cNvPr>
          <p:cNvSpPr txBox="1"/>
          <p:nvPr/>
        </p:nvSpPr>
        <p:spPr>
          <a:xfrm>
            <a:off x="4392238" y="1203054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1285158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33DC7-9787-459B-9328-32DEADC15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77" y="210033"/>
            <a:ext cx="8363414" cy="829646"/>
          </a:xfrm>
        </p:spPr>
        <p:txBody>
          <a:bodyPr/>
          <a:lstStyle/>
          <a:p>
            <a:r>
              <a:rPr lang="es-ES" dirty="0"/>
              <a:t>Caso de estudio: Detección de comunidades con solapamiento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41F00A-27E7-4A54-ABCF-9DDAAB600C1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71566" y="1039679"/>
            <a:ext cx="5239847" cy="2388768"/>
          </a:xfrm>
        </p:spPr>
        <p:txBody>
          <a:bodyPr/>
          <a:lstStyle/>
          <a:p>
            <a:pPr marL="114300" indent="0">
              <a:buNone/>
            </a:pPr>
            <a:r>
              <a:rPr lang="es-ES" b="1" dirty="0"/>
              <a:t>Utilidad: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600" dirty="0"/>
              <a:t>Mostrar elementos de la red que </a:t>
            </a:r>
            <a:r>
              <a:rPr lang="es-ES" sz="1600" u="sng" dirty="0"/>
              <a:t>comparten</a:t>
            </a:r>
            <a:r>
              <a:rPr lang="es-ES" sz="1600" dirty="0"/>
              <a:t> rasgos con diferentes clases y por tanto </a:t>
            </a:r>
            <a:r>
              <a:rPr lang="es-ES" sz="1600" u="sng" dirty="0"/>
              <a:t>intereses</a:t>
            </a:r>
            <a:r>
              <a:rPr lang="es-ES" sz="1600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1600" dirty="0"/>
              <a:t>Identificar elementos que </a:t>
            </a:r>
            <a:r>
              <a:rPr lang="es-ES" sz="1600" dirty="0">
                <a:latin typeface="Garamond" panose="02020404030301010803" pitchFamily="18" charset="0"/>
              </a:rPr>
              <a:t>“</a:t>
            </a:r>
            <a:r>
              <a:rPr lang="es-ES" sz="1600" u="sng" dirty="0"/>
              <a:t>favorecen</a:t>
            </a:r>
            <a:r>
              <a:rPr lang="es-ES" sz="1600" dirty="0">
                <a:latin typeface="Garamond" panose="02020404030301010803" pitchFamily="18" charset="0"/>
              </a:rPr>
              <a:t>”</a:t>
            </a:r>
            <a:r>
              <a:rPr lang="es-ES" sz="1600" dirty="0"/>
              <a:t> en la </a:t>
            </a:r>
            <a:r>
              <a:rPr lang="es-ES" sz="1600" u="sng" dirty="0"/>
              <a:t>difusión</a:t>
            </a:r>
            <a:r>
              <a:rPr lang="es-ES" sz="1600" dirty="0"/>
              <a:t> de la información.</a:t>
            </a:r>
          </a:p>
          <a:p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A244A-C95D-4CFA-81AC-56712F0B4C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1207AA30-D042-4FF8-ADFA-0445BF4F1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5782" y="811253"/>
            <a:ext cx="2113231" cy="2678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2 Marcador de contenido">
                <a:extLst>
                  <a:ext uri="{FF2B5EF4-FFF2-40B4-BE49-F238E27FC236}">
                    <a16:creationId xmlns:a16="http://schemas.microsoft.com/office/drawing/2014/main" id="{27B3AEA5-E073-4B08-95F3-D8825C1405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385" y="3206881"/>
                <a:ext cx="8013258" cy="2113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▪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▫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○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○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9pPr>
              </a:lstStyle>
              <a:p>
                <a:pPr marL="114300" indent="0" algn="just">
                  <a:lnSpc>
                    <a:spcPct val="120000"/>
                  </a:lnSpc>
                  <a:buNone/>
                </a:pPr>
                <a:r>
                  <a:rPr lang="es-ES_tradnl" b="1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Definición. </a:t>
                </a:r>
                <a:r>
                  <a:rPr lang="es-ES_tradnl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El problema de detección de comunidades con solapamiento en una red social, consiste en calcular un cubrimiento de </a:t>
                </a:r>
                <a14:m>
                  <m:oMath xmlns:m="http://schemas.openxmlformats.org/officeDocument/2006/math">
                    <m:r>
                      <a:rPr lang="es-ES_tradnl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𝑉</m:t>
                    </m:r>
                    <m: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lang="es-ES_tradnl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𝐶</m:t>
                    </m:r>
                    <m: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={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, …, 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}</m:t>
                    </m:r>
                  </m:oMath>
                </a14:m>
                <a:r>
                  <a:rPr lang="es-ES_tradnl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 compuesto por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𝑘</m:t>
                    </m:r>
                    <m:r>
                      <a:rPr lang="es-ES_tradnl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lang="es-ES_tradnl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subconjuntos de vértices no necesariamente disjuntos, siendo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𝑘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≥2</m:t>
                    </m:r>
                  </m:oMath>
                </a14:m>
                <a:r>
                  <a:rPr lang="es-ES_tradnl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 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_trad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lang="es-ES_tradnl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⋃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s-ES_trad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en-US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𝑉</m:t>
                    </m:r>
                  </m:oMath>
                </a14:m>
                <a:r>
                  <a:rPr lang="es-ES_tradnl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. </a:t>
                </a:r>
              </a:p>
              <a:p>
                <a:pPr marL="114300" indent="0" algn="just">
                  <a:lnSpc>
                    <a:spcPct val="120000"/>
                  </a:lnSpc>
                  <a:buNone/>
                </a:pPr>
                <a:r>
                  <a:rPr lang="es-ES_tradnl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Los subgrafos inducidos por cada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_tradnl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𝐶</m:t>
                            </m:r>
                          </m:e>
                          <m:sub>
                            <m: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 son llamados </a:t>
                </a:r>
                <a:r>
                  <a:rPr lang="es-ES_tradnl" b="1" u="sng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comunidades</a:t>
                </a:r>
                <a:r>
                  <a:rPr lang="es-ES_tradnl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7" name="2 Marcador de contenido">
                <a:extLst>
                  <a:ext uri="{FF2B5EF4-FFF2-40B4-BE49-F238E27FC236}">
                    <a16:creationId xmlns:a16="http://schemas.microsoft.com/office/drawing/2014/main" id="{27B3AEA5-E073-4B08-95F3-D8825C140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5" y="3206881"/>
                <a:ext cx="8013258" cy="2113232"/>
              </a:xfrm>
              <a:prstGeom prst="rect">
                <a:avLst/>
              </a:prstGeom>
              <a:blipFill>
                <a:blip r:embed="rId3"/>
                <a:stretch>
                  <a:fillRect r="-6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338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9449B-1581-46B7-9E20-7A75DE187F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9FAA56-5E66-4018-858D-A3C05BF06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803" y="294539"/>
            <a:ext cx="7886855" cy="515408"/>
          </a:xfrm>
        </p:spPr>
        <p:txBody>
          <a:bodyPr>
            <a:noAutofit/>
          </a:bodyPr>
          <a:lstStyle/>
          <a:p>
            <a:r>
              <a:rPr lang="es-ES_tradnl" sz="2800" dirty="0"/>
              <a:t>Marco teórico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9D4B64-4021-45E5-8B22-7A79B7F1344C}"/>
              </a:ext>
            </a:extLst>
          </p:cNvPr>
          <p:cNvSpPr txBox="1">
            <a:spLocks/>
          </p:cNvSpPr>
          <p:nvPr/>
        </p:nvSpPr>
        <p:spPr>
          <a:xfrm>
            <a:off x="569803" y="1108899"/>
            <a:ext cx="8183904" cy="313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▪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▫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■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●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○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■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●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○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■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114300" indent="0" algn="just">
              <a:lnSpc>
                <a:spcPct val="120000"/>
              </a:lnSpc>
              <a:buNone/>
            </a:pPr>
            <a:r>
              <a:rPr lang="es-ES_tradnl" sz="2000" b="1" dirty="0">
                <a:solidFill>
                  <a:schemeClr val="bg1"/>
                </a:solidFill>
                <a:latin typeface="Garamond" panose="02020404030301010803" pitchFamily="18" charset="0"/>
                <a:cs typeface="+mn-cs"/>
              </a:rPr>
              <a:t>Hipótesis de investigación</a:t>
            </a:r>
          </a:p>
          <a:p>
            <a:pPr marL="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Garamond" panose="02020404030301010803" pitchFamily="18" charset="0"/>
                <a:cs typeface="+mn-cs"/>
              </a:rPr>
              <a:t>H1: La medición de propiedades locales basada en vecinos compartidos entre los vértices de la red permiten una representación basada en gránulos cohesionados, estos contribuyen a la construcción eficaz de comunidades con solapamiento. </a:t>
            </a:r>
          </a:p>
          <a:p>
            <a:pPr marL="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Garamond" panose="02020404030301010803" pitchFamily="18" charset="0"/>
                <a:cs typeface="+mn-cs"/>
              </a:rPr>
              <a:t>H2: La utilización de medidas que evalúen la pertinencia de los vértices pertenecientes al solapamiento, permite aumentar la eficacia del algoritmo para obtener comunidades de mayor calidad.</a:t>
            </a:r>
          </a:p>
        </p:txBody>
      </p:sp>
    </p:spTree>
    <p:extLst>
      <p:ext uri="{BB962C8B-B14F-4D97-AF65-F5344CB8AC3E}">
        <p14:creationId xmlns:p14="http://schemas.microsoft.com/office/powerpoint/2010/main" val="3784414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BB665-95BC-462C-A83B-A3F64E2CF6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5FC029-BE03-4446-B83A-F2BA049E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22" y="276636"/>
            <a:ext cx="8690642" cy="515408"/>
          </a:xfrm>
        </p:spPr>
        <p:txBody>
          <a:bodyPr>
            <a:noAutofit/>
          </a:bodyPr>
          <a:lstStyle/>
          <a:p>
            <a:r>
              <a:rPr lang="es-ES_tradnl" sz="2800" dirty="0"/>
              <a:t>Principios de la propuesta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830B37-A5A3-430F-A47B-1AEE06E4AEEF}"/>
              </a:ext>
            </a:extLst>
          </p:cNvPr>
          <p:cNvSpPr txBox="1">
            <a:spLocks/>
          </p:cNvSpPr>
          <p:nvPr/>
        </p:nvSpPr>
        <p:spPr>
          <a:xfrm>
            <a:off x="553064" y="1198956"/>
            <a:ext cx="8082117" cy="3588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▪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▫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■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●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○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■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●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○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■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s-ES_tradnl" sz="2400" b="1" dirty="0">
                <a:solidFill>
                  <a:schemeClr val="bg1"/>
                </a:solidFill>
                <a:latin typeface="Garamond" panose="02020404030301010803" pitchFamily="18" charset="0"/>
                <a:cs typeface="+mn-cs"/>
              </a:rPr>
              <a:t>Basada en propiedades locales: </a:t>
            </a:r>
            <a:r>
              <a:rPr lang="es-ES_tradnl" sz="2400" dirty="0">
                <a:solidFill>
                  <a:schemeClr val="bg1"/>
                </a:solidFill>
                <a:latin typeface="Garamond" panose="02020404030301010803" pitchFamily="18" charset="0"/>
                <a:cs typeface="+mn-cs"/>
              </a:rPr>
              <a:t>las comunidades son estructuras locales sensibles a lo que ocurre en su vecindad.</a:t>
            </a: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s-ES_tradnl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Enfoque de construcción local: </a:t>
            </a:r>
            <a:r>
              <a:rPr lang="es-ES_tradnl" sz="2400" dirty="0">
                <a:solidFill>
                  <a:schemeClr val="bg1"/>
                </a:solidFill>
                <a:latin typeface="Garamond" panose="02020404030301010803" pitchFamily="18" charset="0"/>
              </a:rPr>
              <a:t>permite analizar vértices múltiples veces, incluso estos ya “clasificados”; ayuda a detectar el solapamiento con mayor “naturalidad”.</a:t>
            </a:r>
          </a:p>
          <a:p>
            <a:pPr indent="-4572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_tradnl" sz="2000" b="1" dirty="0">
              <a:solidFill>
                <a:schemeClr val="bg1"/>
              </a:solidFill>
              <a:latin typeface="Garamond" panose="02020404030301010803" pitchFamily="18" charset="0"/>
              <a:cs typeface="+mn-cs"/>
            </a:endParaRPr>
          </a:p>
          <a:p>
            <a:pPr marL="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sz="2000" b="1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_tradnl" sz="20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algn="just">
              <a:lnSpc>
                <a:spcPct val="120000"/>
              </a:lnSpc>
            </a:pPr>
            <a:endParaRPr lang="es-ES_tradnl" sz="2000" b="1" u="sng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101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A41FE-3BE5-43AB-8AC4-CEA532163F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6" name="1 Título">
            <a:extLst>
              <a:ext uri="{FF2B5EF4-FFF2-40B4-BE49-F238E27FC236}">
                <a16:creationId xmlns:a16="http://schemas.microsoft.com/office/drawing/2014/main" id="{F2B9DFDD-9964-4545-BF71-B9AC94A6C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157" y="224478"/>
            <a:ext cx="6591252" cy="577573"/>
          </a:xfrm>
        </p:spPr>
        <p:txBody>
          <a:bodyPr>
            <a:noAutofit/>
          </a:bodyPr>
          <a:lstStyle/>
          <a:p>
            <a:r>
              <a:rPr lang="es-ES_tradnl" sz="2800" dirty="0"/>
              <a:t>Propuesta: definiciones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2 Marcador de contenido">
                <a:extLst>
                  <a:ext uri="{FF2B5EF4-FFF2-40B4-BE49-F238E27FC236}">
                    <a16:creationId xmlns:a16="http://schemas.microsoft.com/office/drawing/2014/main" id="{CA99EF7A-D677-4622-88FE-75669FAB1D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918" y="802051"/>
                <a:ext cx="8104239" cy="864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▪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▫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○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○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9pPr>
              </a:lstStyle>
              <a:p>
                <a:pPr marL="114300" indent="0" algn="just">
                  <a:lnSpc>
                    <a:spcPct val="120000"/>
                  </a:lnSpc>
                  <a:buNone/>
                </a:pPr>
                <a:r>
                  <a:rPr lang="es-ES_tradnl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Sea </a:t>
                </a:r>
                <a14:m>
                  <m:oMath xmlns:m="http://schemas.openxmlformats.org/officeDocument/2006/math">
                    <m: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, tal que </a:t>
                </a:r>
                <a14:m>
                  <m:oMath xmlns:m="http://schemas.openxmlformats.org/officeDocument/2006/math">
                    <m: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𝑁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⊆ </m:t>
                    </m:r>
                    <m: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𝑉</m:t>
                    </m:r>
                    <m:r>
                      <a:rPr lang="es-E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lang="es-ES_tradnl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el conjunto de vértices adyacentes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_tradnl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 incluido el mismo (“vecindario”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_tradnl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).</a:t>
                </a:r>
              </a:p>
            </p:txBody>
          </p:sp>
        </mc:Choice>
        <mc:Fallback xmlns="">
          <p:sp>
            <p:nvSpPr>
              <p:cNvPr id="7" name="2 Marcador de contenido">
                <a:extLst>
                  <a:ext uri="{FF2B5EF4-FFF2-40B4-BE49-F238E27FC236}">
                    <a16:creationId xmlns:a16="http://schemas.microsoft.com/office/drawing/2014/main" id="{CA99EF7A-D677-4622-88FE-75669FAB1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18" y="802051"/>
                <a:ext cx="8104239" cy="864767"/>
              </a:xfrm>
              <a:prstGeom prst="rect">
                <a:avLst/>
              </a:prstGeom>
              <a:blipFill>
                <a:blip r:embed="rId2"/>
                <a:stretch>
                  <a:fillRect r="-752" b="-205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2 Marcador de contenido">
                <a:extLst>
                  <a:ext uri="{FF2B5EF4-FFF2-40B4-BE49-F238E27FC236}">
                    <a16:creationId xmlns:a16="http://schemas.microsoft.com/office/drawing/2014/main" id="{E3BF6F5D-C5F9-475F-B345-75BF0B7869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3526" y="2392541"/>
                <a:ext cx="7956948" cy="21869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0000" lnSpcReduction="20000"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2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20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8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6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s-ES_tradnl" sz="2600" b="1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Definición</a:t>
                </a:r>
                <a:r>
                  <a:rPr lang="es-ES_tradnl" sz="26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. </a:t>
                </a:r>
                <a:r>
                  <a:rPr lang="en-US" sz="26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Sean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6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6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6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26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ES_tradnl" sz="26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. Se dice que</a:t>
                </a:r>
                <a:r>
                  <a:rPr lang="en-US" sz="26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6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6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_tradnl" sz="26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si y solo si:</a:t>
                </a:r>
              </a:p>
              <a:p>
                <a:pPr marL="0" indent="0" algn="ctr">
                  <a:buNone/>
                </a:pPr>
                <a:r>
                  <a:rPr lang="es-ES_tradnl" sz="26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26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" sz="2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_tradnl" sz="2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d>
                      <m:dPr>
                        <m:begChr m:val="|"/>
                        <m:endChr m:val="|"/>
                        <m:ctrlPr>
                          <a:rPr lang="en-US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 </m:t>
                        </m:r>
                        <m:r>
                          <a:rPr lang="en-US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 </m:t>
                    </m:r>
                    <m:f>
                      <m:fPr>
                        <m:ctrlP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s-ES_tradnl" sz="2600" dirty="0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  <a:p>
                <a:pPr marL="0" indent="0" algn="just">
                  <a:buNone/>
                </a:pP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US" sz="2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  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induce </a:t>
                </a:r>
                <a:r>
                  <a:rPr lang="es-ES" sz="26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clases</a:t>
                </a:r>
                <a:r>
                  <a:rPr lang="en-US" sz="26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de similaridad,  </a:t>
                </a:r>
                <a14:m>
                  <m:oMath xmlns:m="http://schemas.openxmlformats.org/officeDocument/2006/math">
                    <m:r>
                      <a:rPr lang="es-E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𝑆𝐶</m:t>
                    </m:r>
                    <m:r>
                      <a:rPr lang="es-ES" sz="2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s-ES" sz="2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s-E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s-ES" sz="2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s-E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6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. </a:t>
                </a:r>
              </a:p>
              <a:p>
                <a:pPr marL="0" indent="0" algn="just">
                  <a:buNone/>
                </a:pPr>
                <a:r>
                  <a:rPr lang="es-ES_tradnl" sz="26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Los </a:t>
                </a:r>
                <a:r>
                  <a:rPr lang="es-ES_tradnl" sz="2600" dirty="0" err="1">
                    <a:solidFill>
                      <a:schemeClr val="bg1"/>
                    </a:solidFill>
                    <a:latin typeface="Garamond" panose="02020404030301010803" pitchFamily="18" charset="0"/>
                  </a:rPr>
                  <a:t>subgrafos</a:t>
                </a:r>
                <a:r>
                  <a:rPr lang="es-ES_tradnl" sz="26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inducidos a partir de </a:t>
                </a:r>
                <a14:m>
                  <m:oMath xmlns:m="http://schemas.openxmlformats.org/officeDocument/2006/math">
                    <m:r>
                      <a:rPr lang="es-ES_tradnl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𝑆𝐶</m:t>
                    </m:r>
                    <m:r>
                      <a:rPr lang="es-ES_tradnl" sz="2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sz="26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constituyen las semillas iniciales de expansión,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2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𝑒𝑒𝑑</m:t>
                    </m:r>
                    <m:r>
                      <a:rPr lang="en-US" sz="2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sz="26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8" name="2 Marcador de contenido">
                <a:extLst>
                  <a:ext uri="{FF2B5EF4-FFF2-40B4-BE49-F238E27FC236}">
                    <a16:creationId xmlns:a16="http://schemas.microsoft.com/office/drawing/2014/main" id="{E3BF6F5D-C5F9-475F-B345-75BF0B786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26" y="2392541"/>
                <a:ext cx="7956948" cy="2186965"/>
              </a:xfrm>
              <a:prstGeom prst="rect">
                <a:avLst/>
              </a:prstGeom>
              <a:blipFill>
                <a:blip r:embed="rId3"/>
                <a:stretch>
                  <a:fillRect l="-613" t="-3064" r="-6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446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311CF-1FA4-462F-95B4-E171999E8C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7A56266-DC25-4069-A849-44EAA210DF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713" y="802051"/>
                <a:ext cx="8039992" cy="2352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▪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▫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○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○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9pPr>
              </a:lstStyle>
              <a:p>
                <a:pPr marL="114300" indent="0" algn="just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None/>
                </a:pPr>
                <a:r>
                  <a:rPr lang="es-ES_tradnl" b="1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Definición. </a:t>
                </a:r>
                <a:r>
                  <a:rPr lang="en-US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Sean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lang="es-E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𝑆𝐶</m:t>
                    </m:r>
                  </m:oMath>
                </a14:m>
                <a:r>
                  <a:rPr lang="es-ES_tradnl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. Se dice que</a:t>
                </a:r>
                <a:r>
                  <a:rPr lang="en-US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ES_tradnl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si y solo si:</a:t>
                </a:r>
              </a:p>
              <a:p>
                <a:pPr marL="114300" indent="0" algn="just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&gt; 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     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∨   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 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S_tradnl" dirty="0">
                  <a:solidFill>
                    <a:schemeClr val="bg1"/>
                  </a:solidFill>
                  <a:latin typeface="Garamond" panose="02020404030301010803" pitchFamily="18" charset="0"/>
                  <a:cs typeface="+mn-cs"/>
                </a:endParaRPr>
              </a:p>
              <a:p>
                <a:pPr marL="114300" indent="0" algn="just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None/>
                </a:pPr>
                <a:endParaRPr lang="es-ES_tradnl" dirty="0">
                  <a:solidFill>
                    <a:schemeClr val="bg1"/>
                  </a:solidFill>
                  <a:latin typeface="Garamond" panose="02020404030301010803" pitchFamily="18" charset="0"/>
                  <a:cs typeface="+mn-cs"/>
                </a:endParaRPr>
              </a:p>
              <a:p>
                <a:pPr algn="just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</a:pPr>
                <a:endParaRPr lang="en-US" dirty="0">
                  <a:solidFill>
                    <a:schemeClr val="bg1"/>
                  </a:solidFill>
                  <a:latin typeface="Garamond" panose="02020404030301010803" pitchFamily="18" charset="0"/>
                  <a:cs typeface="+mn-cs"/>
                </a:endParaRPr>
              </a:p>
              <a:p>
                <a:pPr algn="just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</a:pPr>
                <a:endParaRPr lang="es-ES_tradnl" dirty="0">
                  <a:solidFill>
                    <a:schemeClr val="bg1"/>
                  </a:solidFill>
                  <a:latin typeface="Garamond" panose="02020404030301010803" pitchFamily="18" charset="0"/>
                  <a:cs typeface="+mn-cs"/>
                </a:endParaRPr>
              </a:p>
              <a:p>
                <a:endParaRPr lang="es-ES_tradnl" dirty="0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7A56266-DC25-4069-A849-44EAA210D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13" y="802051"/>
                <a:ext cx="8039992" cy="2352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8361FDF-AD58-42C5-BE89-4D7817E277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6157" y="2577840"/>
                <a:ext cx="8039992" cy="20954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yriad Pro" panose="020B0503030403020204" pitchFamily="34" charset="0"/>
                    <a:ea typeface="+mn-ea"/>
                    <a:cs typeface="Segoe UI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yriad Pro" panose="020B0503030403020204" pitchFamily="34" charset="0"/>
                    <a:ea typeface="+mn-ea"/>
                    <a:cs typeface="Segoe UI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yriad Pro" panose="020B0503030403020204" pitchFamily="34" charset="0"/>
                    <a:ea typeface="+mn-ea"/>
                    <a:cs typeface="Segoe UI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yriad Pro" panose="020B0503030403020204" pitchFamily="34" charset="0"/>
                    <a:ea typeface="+mn-ea"/>
                    <a:cs typeface="Segoe UI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yriad Pro" panose="020B0503030403020204" pitchFamily="34" charset="0"/>
                    <a:ea typeface="+mn-ea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</a:pPr>
                <a:r>
                  <a:rPr lang="es-ES_tradnl" sz="1800" b="1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Definición.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𝑐𝑐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constituye una componente conexa de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𝐺</m:t>
                    </m:r>
                  </m:oMath>
                </a14:m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 basada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 si </a:t>
                </a:r>
                <a14:m>
                  <m:oMath xmlns:m="http://schemas.openxmlformats.org/officeDocument/2006/math">
                    <m:r>
                      <a:rPr lang="es-ES_tradnl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∀</m:t>
                    </m:r>
                    <m:sSub>
                      <m:sSubPr>
                        <m:ctrlPr>
                          <a:rPr lang="es-ES_tradnl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𝑐𝑐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,∃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,…,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𝑞</m:t>
                            </m:r>
                          </m:sub>
                        </m:sSub>
                      </m:sub>
                    </m:sSub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</m:oMath>
                </a14:m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tal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es-ES_tradnl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es-ES_tradnl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s-ES_tradnl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s-ES_tradnl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∧</m:t>
                    </m:r>
                    <m:sSub>
                      <m:sSubPr>
                        <m:ctrlPr>
                          <a:rPr lang="es-ES_tradnl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lang="es-ES_tradnl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es-ES_tradnl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s-ES_tradnl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𝑞</m:t>
                            </m:r>
                          </m:sub>
                        </m:sSub>
                      </m:sub>
                    </m:sSub>
                    <m:r>
                      <a:rPr lang="es-ES_tradnl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∧∀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𝑝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=1,…, 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𝑞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−1</m:t>
                    </m:r>
                  </m:oMath>
                </a14:m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 se cumple que</a:t>
                </a:r>
                <a:r>
                  <a:rPr lang="en-US" sz="18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:</a:t>
                </a:r>
                <a:endParaRPr lang="es-ES_tradnl" sz="1800" dirty="0">
                  <a:solidFill>
                    <a:schemeClr val="bg1"/>
                  </a:solidFill>
                  <a:latin typeface="Garamond" panose="02020404030301010803" pitchFamily="18" charset="0"/>
                  <a:cs typeface="+mn-cs"/>
                </a:endParaRPr>
              </a:p>
              <a:p>
                <a:pPr algn="just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s-ES_tradnl" sz="1800" dirty="0">
                  <a:solidFill>
                    <a:schemeClr val="bg1"/>
                  </a:solidFill>
                  <a:latin typeface="Garamond" panose="02020404030301010803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8361FDF-AD58-42C5-BE89-4D7817E27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7" y="2577840"/>
                <a:ext cx="8039992" cy="2095484"/>
              </a:xfrm>
              <a:prstGeom prst="rect">
                <a:avLst/>
              </a:prstGeom>
              <a:blipFill>
                <a:blip r:embed="rId3"/>
                <a:stretch>
                  <a:fillRect l="-607" t="-2326" r="-68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3">
                <a:extLst>
                  <a:ext uri="{FF2B5EF4-FFF2-40B4-BE49-F238E27FC236}">
                    <a16:creationId xmlns:a16="http://schemas.microsoft.com/office/drawing/2014/main" id="{369797D9-9501-44DC-88C8-751F87A505D1}"/>
                  </a:ext>
                </a:extLst>
              </p:cNvPr>
              <p:cNvSpPr/>
              <p:nvPr/>
            </p:nvSpPr>
            <p:spPr>
              <a:xfrm>
                <a:off x="506157" y="4184863"/>
                <a:ext cx="9229020" cy="393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</a:pPr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Las componentes conexas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𝐶𝐶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𝑐𝑐</m:t>
                        </m:r>
                      </m:e>
                      <m:sub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𝑐𝑐</m:t>
                        </m:r>
                      </m:e>
                      <m:sub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𝑐𝑐</m:t>
                        </m:r>
                      </m:e>
                      <m:sub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E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, constituyen </a:t>
                </a:r>
                <a:r>
                  <a:rPr lang="es-ES_tradnl" sz="1800" b="1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“zonas de expansión”</a:t>
                </a:r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8" name="Rectángulo 3">
                <a:extLst>
                  <a:ext uri="{FF2B5EF4-FFF2-40B4-BE49-F238E27FC236}">
                    <a16:creationId xmlns:a16="http://schemas.microsoft.com/office/drawing/2014/main" id="{369797D9-9501-44DC-88C8-751F87A50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7" y="4184863"/>
                <a:ext cx="9229020" cy="393121"/>
              </a:xfrm>
              <a:prstGeom prst="rect">
                <a:avLst/>
              </a:prstGeom>
              <a:blipFill>
                <a:blip r:embed="rId4"/>
                <a:stretch>
                  <a:fillRect l="-528" t="-4615" b="-2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1 Título">
            <a:extLst>
              <a:ext uri="{FF2B5EF4-FFF2-40B4-BE49-F238E27FC236}">
                <a16:creationId xmlns:a16="http://schemas.microsoft.com/office/drawing/2014/main" id="{15A1BF38-04FE-4B55-96B4-462A1BA76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157" y="224478"/>
            <a:ext cx="6591252" cy="577573"/>
          </a:xfrm>
        </p:spPr>
        <p:txBody>
          <a:bodyPr>
            <a:noAutofit/>
          </a:bodyPr>
          <a:lstStyle/>
          <a:p>
            <a:r>
              <a:rPr lang="es-ES_tradnl" sz="2800" dirty="0"/>
              <a:t>Propuesta: definiciones</a:t>
            </a:r>
          </a:p>
        </p:txBody>
      </p:sp>
    </p:spTree>
    <p:extLst>
      <p:ext uri="{BB962C8B-B14F-4D97-AF65-F5344CB8AC3E}">
        <p14:creationId xmlns:p14="http://schemas.microsoft.com/office/powerpoint/2010/main" val="418414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CE1129-3C9D-4FCD-8B96-88B9357AEB27}"/>
              </a:ext>
            </a:extLst>
          </p:cNvPr>
          <p:cNvSpPr txBox="1"/>
          <p:nvPr/>
        </p:nvSpPr>
        <p:spPr>
          <a:xfrm>
            <a:off x="3039980" y="818964"/>
            <a:ext cx="56750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FFFF"/>
                </a:solidFill>
                <a:latin typeface="Cousine"/>
                <a:cs typeface="Cousine"/>
                <a:sym typeface="Cousine"/>
              </a:rPr>
              <a:t>La tecnología nos permite romper dos limitaciones claves: </a:t>
            </a:r>
            <a:r>
              <a:rPr lang="es-ES" sz="1200" b="1" u="sng" dirty="0">
                <a:solidFill>
                  <a:srgbClr val="FFFFFF"/>
                </a:solidFill>
                <a:latin typeface="Cousine"/>
                <a:cs typeface="Cousine"/>
                <a:sym typeface="Cousine"/>
              </a:rPr>
              <a:t>el tiempo y la distancia</a:t>
            </a:r>
            <a:r>
              <a:rPr lang="es-ES" sz="1200" dirty="0">
                <a:solidFill>
                  <a:srgbClr val="FFFFFF"/>
                </a:solidFill>
                <a:latin typeface="Cousine"/>
                <a:cs typeface="Cousine"/>
                <a:sym typeface="Cousine"/>
              </a:rPr>
              <a:t>. </a:t>
            </a:r>
          </a:p>
          <a:p>
            <a:pPr algn="just"/>
            <a:endParaRPr lang="es-ES" sz="1200" dirty="0">
              <a:solidFill>
                <a:srgbClr val="FFFFFF"/>
              </a:solidFill>
              <a:latin typeface="Cousine"/>
              <a:cs typeface="Cousine"/>
              <a:sym typeface="Cousine"/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FFFF"/>
                </a:solidFill>
                <a:latin typeface="Cousine"/>
                <a:cs typeface="Cousine"/>
                <a:sym typeface="Cousine"/>
              </a:rPr>
              <a:t>Años atrás era imposible mantener relación con personas que residían físicamente en otro lugar... </a:t>
            </a:r>
          </a:p>
          <a:p>
            <a:pPr algn="just"/>
            <a:endParaRPr lang="es-ES" sz="1200" dirty="0">
              <a:solidFill>
                <a:srgbClr val="FFFFFF"/>
              </a:solidFill>
              <a:latin typeface="Cousine"/>
              <a:cs typeface="Cousine"/>
              <a:sym typeface="Cousine"/>
            </a:endParaRPr>
          </a:p>
          <a:p>
            <a:pPr marL="171450" indent="-1714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FFFF"/>
                </a:solidFill>
                <a:latin typeface="Cousine"/>
                <a:cs typeface="Cousine"/>
                <a:sym typeface="Cousine"/>
              </a:rPr>
              <a:t>Internet gana terreno, toda vez se reducen los tiempos, siendo las respuestas más inmediatas</a:t>
            </a:r>
            <a:r>
              <a:rPr lang="es-MX" sz="1200" dirty="0">
                <a:solidFill>
                  <a:srgbClr val="FFFFFF"/>
                </a:solidFill>
                <a:latin typeface="Cousine"/>
                <a:cs typeface="Cousine"/>
                <a:sym typeface="Cousine"/>
              </a:rPr>
              <a:t>,...</a:t>
            </a:r>
          </a:p>
          <a:p>
            <a:pPr algn="just"/>
            <a:endParaRPr lang="es-MX" sz="1200" dirty="0">
              <a:solidFill>
                <a:srgbClr val="FFFFFF"/>
              </a:solidFill>
              <a:latin typeface="Cousine"/>
              <a:cs typeface="Cousine"/>
              <a:sym typeface="Cousine"/>
            </a:endParaRPr>
          </a:p>
        </p:txBody>
      </p:sp>
      <p:sp>
        <p:nvSpPr>
          <p:cNvPr id="6" name="Google Shape;87;p13">
            <a:extLst>
              <a:ext uri="{FF2B5EF4-FFF2-40B4-BE49-F238E27FC236}">
                <a16:creationId xmlns:a16="http://schemas.microsoft.com/office/drawing/2014/main" id="{CBA0113D-CBA3-41D6-8EA1-A60B3FCFB1C0}"/>
              </a:ext>
            </a:extLst>
          </p:cNvPr>
          <p:cNvSpPr txBox="1">
            <a:spLocks/>
          </p:cNvSpPr>
          <p:nvPr/>
        </p:nvSpPr>
        <p:spPr>
          <a:xfrm>
            <a:off x="287678" y="119818"/>
            <a:ext cx="6566778" cy="65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2400" b="1" dirty="0"/>
              <a:t>Introducción</a:t>
            </a:r>
          </a:p>
        </p:txBody>
      </p:sp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850D8FF6-40A7-4110-9B1E-EB537CF38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78" y="818964"/>
            <a:ext cx="2507990" cy="268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3">
            <a:extLst>
              <a:ext uri="{FF2B5EF4-FFF2-40B4-BE49-F238E27FC236}">
                <a16:creationId xmlns:a16="http://schemas.microsoft.com/office/drawing/2014/main" id="{DD7C88DE-F315-4601-A817-E88074C62C67}"/>
              </a:ext>
            </a:extLst>
          </p:cNvPr>
          <p:cNvSpPr/>
          <p:nvPr/>
        </p:nvSpPr>
        <p:spPr>
          <a:xfrm>
            <a:off x="287679" y="3065030"/>
            <a:ext cx="25079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chemeClr val="tx1"/>
                </a:solidFill>
                <a:latin typeface="ff1"/>
              </a:rPr>
              <a:t>Adiós al tiempo y a la distancia</a:t>
            </a:r>
            <a:endParaRPr lang="es-MX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B4DD76-BF94-4589-82D6-443BAC160730}"/>
              </a:ext>
            </a:extLst>
          </p:cNvPr>
          <p:cNvGrpSpPr/>
          <p:nvPr/>
        </p:nvGrpSpPr>
        <p:grpSpPr>
          <a:xfrm>
            <a:off x="5338497" y="2445706"/>
            <a:ext cx="3376569" cy="2476535"/>
            <a:chOff x="5338497" y="2445706"/>
            <a:chExt cx="3376569" cy="2476535"/>
          </a:xfrm>
        </p:grpSpPr>
        <p:pic>
          <p:nvPicPr>
            <p:cNvPr id="14" name="Imagen 1">
              <a:extLst>
                <a:ext uri="{FF2B5EF4-FFF2-40B4-BE49-F238E27FC236}">
                  <a16:creationId xmlns:a16="http://schemas.microsoft.com/office/drawing/2014/main" id="{C361A316-01A1-46CC-91F2-AE1BAD11C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020" y="2445706"/>
              <a:ext cx="3302046" cy="2476535"/>
            </a:xfrm>
            <a:prstGeom prst="rect">
              <a:avLst/>
            </a:prstGeom>
          </p:spPr>
        </p:pic>
        <p:sp>
          <p:nvSpPr>
            <p:cNvPr id="15" name="Rectángulo 2">
              <a:extLst>
                <a:ext uri="{FF2B5EF4-FFF2-40B4-BE49-F238E27FC236}">
                  <a16:creationId xmlns:a16="http://schemas.microsoft.com/office/drawing/2014/main" id="{395CD0FE-743E-434B-8252-A498CCEA4FCE}"/>
                </a:ext>
              </a:extLst>
            </p:cNvPr>
            <p:cNvSpPr/>
            <p:nvPr/>
          </p:nvSpPr>
          <p:spPr>
            <a:xfrm>
              <a:off x="5338497" y="4331443"/>
              <a:ext cx="32384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MX" sz="1200" dirty="0">
                  <a:solidFill>
                    <a:srgbClr val="FFFFFF"/>
                  </a:solidFill>
                  <a:latin typeface="ff5"/>
                </a:rPr>
                <a:t>... le costó 75 años conseguir 50 millones de usuarios. A Internet sólo le ha llevado cinco</a:t>
              </a:r>
              <a:endParaRPr lang="es-MX" sz="1200" dirty="0"/>
            </a:p>
          </p:txBody>
        </p:sp>
      </p:grpSp>
      <p:sp>
        <p:nvSpPr>
          <p:cNvPr id="17" name="Google Shape;162;p20">
            <a:extLst>
              <a:ext uri="{FF2B5EF4-FFF2-40B4-BE49-F238E27FC236}">
                <a16:creationId xmlns:a16="http://schemas.microsoft.com/office/drawing/2014/main" id="{0F4990D7-5682-41D0-95FD-32AA8851BA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0215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47932-49DE-4B9F-8E74-ED2DB381D7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0D456D9-3097-43B6-ADEE-094BDEC51C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6157" y="884021"/>
                <a:ext cx="8298630" cy="3272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▪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▫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○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○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9pPr>
              </a:lstStyle>
              <a:p>
                <a:pPr marL="114300" indent="0" algn="just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None/>
                </a:pPr>
                <a:r>
                  <a:rPr lang="es-ES_tradnl" sz="2000" b="1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Definición. </a:t>
                </a:r>
                <a:r>
                  <a:rPr lang="en-U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Sea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V</m:t>
                    </m:r>
                  </m:oMath>
                </a14:m>
                <a:r>
                  <a:rPr lang="es-ES_tradnl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𝑁</m:t>
                        </m:r>
                      </m:e>
                      <m:sub>
                        <m:d>
                          <m:dPr>
                            <m:ctrlPr>
                              <a:rPr lang="es-ES_tradnl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_tradnl" sz="2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s-ES_tradnl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 el vecindario asociado a este. Se </a:t>
                </a:r>
                <a:r>
                  <a:rPr lang="en-U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define la “</a:t>
                </a:r>
                <a:r>
                  <a:rPr lang="en-US" sz="20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aptitud de atracción</a:t>
                </a:r>
                <a:r>
                  <a:rPr lang="en-U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”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_tradnl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 como:</a:t>
                </a:r>
              </a:p>
              <a:p>
                <a:pPr marL="114300" indent="0" algn="just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𝑆𝑐𝑜𝑟𝑒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∈</m:t>
                              </m:r>
                              <m: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sz="20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∩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sz="20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sz="20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+mn-cs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s-ES_tradnl" sz="2000" dirty="0">
                  <a:solidFill>
                    <a:schemeClr val="bg1"/>
                  </a:solidFill>
                  <a:latin typeface="Garamond" panose="02020404030301010803" pitchFamily="18" charset="0"/>
                  <a:cs typeface="+mn-cs"/>
                </a:endParaRPr>
              </a:p>
              <a:p>
                <a:pPr marL="114300" indent="0" algn="just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None/>
                </a:pPr>
                <a:endParaRPr lang="en-US" sz="1400" dirty="0">
                  <a:solidFill>
                    <a:schemeClr val="bg1"/>
                  </a:solidFill>
                  <a:latin typeface="Garamond" panose="02020404030301010803" pitchFamily="18" charset="0"/>
                  <a:cs typeface="+mn-cs"/>
                </a:endParaRPr>
              </a:p>
              <a:p>
                <a:pPr marL="114300" indent="0" algn="just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⇒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	Medida de “aptitud” para distinguir </a:t>
                </a:r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los gránulos seleccionados como semillas 	iniciales que tengan igual cardinalidad en el subgrafo asociado. </a:t>
                </a:r>
              </a:p>
              <a:p>
                <a:pPr marL="114300" indent="0" algn="just" defTabSz="457200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None/>
                </a:pPr>
                <a:endParaRPr lang="es-ES_tradnl" sz="2000" dirty="0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0D456D9-3097-43B6-ADEE-094BDEC51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7" y="884021"/>
                <a:ext cx="8298630" cy="3272217"/>
              </a:xfrm>
              <a:prstGeom prst="rect">
                <a:avLst/>
              </a:prstGeom>
              <a:blipFill>
                <a:blip r:embed="rId2"/>
                <a:stretch>
                  <a:fillRect r="-8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1 Título">
            <a:extLst>
              <a:ext uri="{FF2B5EF4-FFF2-40B4-BE49-F238E27FC236}">
                <a16:creationId xmlns:a16="http://schemas.microsoft.com/office/drawing/2014/main" id="{25D2E232-7C37-4BB7-B6E5-BED99020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157" y="224478"/>
            <a:ext cx="6591252" cy="577573"/>
          </a:xfrm>
        </p:spPr>
        <p:txBody>
          <a:bodyPr>
            <a:noAutofit/>
          </a:bodyPr>
          <a:lstStyle/>
          <a:p>
            <a:r>
              <a:rPr lang="es-ES_tradnl" sz="2800" dirty="0"/>
              <a:t>Propuesta: definiciones</a:t>
            </a:r>
          </a:p>
        </p:txBody>
      </p:sp>
    </p:spTree>
    <p:extLst>
      <p:ext uri="{BB962C8B-B14F-4D97-AF65-F5344CB8AC3E}">
        <p14:creationId xmlns:p14="http://schemas.microsoft.com/office/powerpoint/2010/main" val="1298449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12F96-8F39-4713-B0DA-394F083EED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1A0BD0AD-3204-437C-A543-0381499F0B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4813" y="1966199"/>
                <a:ext cx="8229599" cy="2214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▪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▫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○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○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9pPr>
              </a:lstStyle>
              <a:p>
                <a:pPr marL="342900" algn="just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noProof="1">
                    <a:solidFill>
                      <a:schemeClr val="bg1"/>
                    </a:solidFill>
                    <a:latin typeface="Garamond" panose="02020404030301010803" pitchFamily="18" charset="0"/>
                  </a:rPr>
                  <a:t>Iniciar la optimización a partir de granularidades potencialmente “buenas”.</a:t>
                </a:r>
                <a:endParaRPr lang="en-US" sz="2000" i="1" noProof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114300" indent="0" algn="just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noProof="1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c</a:t>
                </a:r>
                <a:r>
                  <a:rPr lang="es-ES" sz="2000" noProof="1">
                    <a:solidFill>
                      <a:schemeClr val="bg1"/>
                    </a:solidFill>
                    <a:latin typeface="Garamond" panose="02020404030301010803" pitchFamily="18" charset="0"/>
                  </a:rPr>
                  <a:t>onstituyen las zonas “menos dudosas” de las comunidades a obtener. Primer cubrimiento de la red</a:t>
                </a:r>
                <a:r>
                  <a:rPr lang="en-US" sz="2000" noProof="1">
                    <a:solidFill>
                      <a:schemeClr val="bg1"/>
                    </a:solidFill>
                    <a:latin typeface="Garamond" panose="02020404030301010803" pitchFamily="18" charset="0"/>
                  </a:rPr>
                  <a:t>.</a:t>
                </a:r>
              </a:p>
              <a:p>
                <a:pPr algn="just">
                  <a:spcBef>
                    <a:spcPts val="0"/>
                  </a:spcBef>
                </a:pPr>
                <a:endParaRPr lang="en-US" sz="2000" noProof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  <a:p>
                <a:pPr marL="342900" algn="just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noProof="1">
                    <a:solidFill>
                      <a:schemeClr val="bg1"/>
                    </a:solidFill>
                    <a:latin typeface="Garamond" panose="02020404030301010803" pitchFamily="18" charset="0"/>
                  </a:rPr>
                  <a:t>Definir “fronteras” para evitar construciones no deseadas.</a:t>
                </a:r>
                <a:endParaRPr lang="en-US" sz="2000" i="1" noProof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114300" indent="0" algn="just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000" i="1" noProof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000" noProof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noProof="1">
                    <a:solidFill>
                      <a:schemeClr val="bg1"/>
                    </a:solidFill>
                    <a:latin typeface="Garamond" panose="02020404030301010803" pitchFamily="18" charset="0"/>
                  </a:rPr>
                  <a:t>construir las comunidades en el entorno de su “vecindario”; útil en redes dispersas.</a:t>
                </a:r>
              </a:p>
              <a:p>
                <a:pPr algn="just">
                  <a:spcBef>
                    <a:spcPts val="0"/>
                  </a:spcBef>
                </a:pPr>
                <a:endParaRPr lang="es-ES_tradnl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1A0BD0AD-3204-437C-A543-0381499F0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13" y="1966199"/>
                <a:ext cx="8229599" cy="2214563"/>
              </a:xfrm>
              <a:prstGeom prst="rect">
                <a:avLst/>
              </a:prstGeom>
              <a:blipFill>
                <a:blip r:embed="rId2"/>
                <a:stretch>
                  <a:fillRect l="-444" t="-551" r="-8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FB8B8B-45C6-4FED-B26E-21C2CEF65E5E}"/>
              </a:ext>
            </a:extLst>
          </p:cNvPr>
          <p:cNvSpPr txBox="1">
            <a:spLocks/>
          </p:cNvSpPr>
          <p:nvPr/>
        </p:nvSpPr>
        <p:spPr>
          <a:xfrm>
            <a:off x="404813" y="1034336"/>
            <a:ext cx="8229600" cy="71191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just">
              <a:lnSpc>
                <a:spcPct val="12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s-ES_tradnl" sz="2600" b="1" dirty="0">
                <a:solidFill>
                  <a:schemeClr val="bg1"/>
                </a:solidFill>
                <a:latin typeface="Garamond" panose="02020404030301010803" pitchFamily="18" charset="0"/>
                <a:cs typeface="+mn-cs"/>
              </a:rPr>
              <a:t>Basada en propiedades locales: </a:t>
            </a:r>
            <a:r>
              <a:rPr lang="es-ES_tradnl" sz="2600" dirty="0">
                <a:solidFill>
                  <a:schemeClr val="bg1"/>
                </a:solidFill>
                <a:latin typeface="Garamond" panose="02020404030301010803" pitchFamily="18" charset="0"/>
                <a:cs typeface="+mn-cs"/>
              </a:rPr>
              <a:t>las comunidades son estructuras locales sensibles a lo que ocurre en su vecindad.</a:t>
            </a:r>
          </a:p>
        </p:txBody>
      </p:sp>
      <p:sp>
        <p:nvSpPr>
          <p:cNvPr id="8" name="1 Título">
            <a:extLst>
              <a:ext uri="{FF2B5EF4-FFF2-40B4-BE49-F238E27FC236}">
                <a16:creationId xmlns:a16="http://schemas.microsoft.com/office/drawing/2014/main" id="{F88A472F-31DC-4408-9F81-9CE763C0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224836"/>
            <a:ext cx="8229600" cy="589551"/>
          </a:xfrm>
        </p:spPr>
        <p:txBody>
          <a:bodyPr>
            <a:noAutofit/>
          </a:bodyPr>
          <a:lstStyle/>
          <a:p>
            <a:r>
              <a:rPr lang="es-ES_tradnl" sz="2800" dirty="0"/>
              <a:t>Propuesta</a:t>
            </a:r>
          </a:p>
        </p:txBody>
      </p:sp>
    </p:spTree>
    <p:extLst>
      <p:ext uri="{BB962C8B-B14F-4D97-AF65-F5344CB8AC3E}">
        <p14:creationId xmlns:p14="http://schemas.microsoft.com/office/powerpoint/2010/main" val="1193492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0A99B-6A93-40B4-B8F4-06CF8B30AD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E17FCD-29CE-49F1-B9C2-85BC76800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26" y="210033"/>
            <a:ext cx="6532644" cy="515408"/>
          </a:xfrm>
        </p:spPr>
        <p:txBody>
          <a:bodyPr>
            <a:noAutofit/>
          </a:bodyPr>
          <a:lstStyle/>
          <a:p>
            <a:r>
              <a:rPr lang="es-ES_tradnl" sz="2800" dirty="0">
                <a:solidFill>
                  <a:schemeClr val="bg1"/>
                </a:solidFill>
              </a:rPr>
              <a:t>Aportes teóricos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D0D0A4-CF13-4241-B322-BD0D73EEB743}"/>
              </a:ext>
            </a:extLst>
          </p:cNvPr>
          <p:cNvGrpSpPr/>
          <p:nvPr/>
        </p:nvGrpSpPr>
        <p:grpSpPr>
          <a:xfrm>
            <a:off x="611415" y="3939190"/>
            <a:ext cx="7831346" cy="979376"/>
            <a:chOff x="935443" y="5338869"/>
            <a:chExt cx="10418357" cy="9793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94C09D-7984-4C7A-8F41-303A869224C0}"/>
                </a:ext>
              </a:extLst>
            </p:cNvPr>
            <p:cNvSpPr txBox="1"/>
            <p:nvPr/>
          </p:nvSpPr>
          <p:spPr>
            <a:xfrm>
              <a:off x="1030355" y="5579581"/>
              <a:ext cx="1032344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_tradnl" dirty="0">
                  <a:solidFill>
                    <a:schemeClr val="bg1"/>
                  </a:solidFill>
                  <a:latin typeface="Garamond" panose="02020404030301010803" pitchFamily="18" charset="0"/>
                </a:rPr>
                <a:t>D.H Grass-Boada, A. Pérez-Suárez, R. Bello, A. Rosete. </a:t>
              </a:r>
              <a:r>
                <a:rPr lang="es-ES_tradnl" i="1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Extending</a:t>
              </a:r>
              <a:r>
                <a:rPr lang="es-ES_tradnl" i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es-ES_tradnl" i="1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the</a:t>
              </a:r>
              <a:r>
                <a:rPr lang="es-ES_tradnl" i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 Pareto-</a:t>
              </a:r>
              <a:r>
                <a:rPr lang="es-ES_tradnl" i="1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Dominance</a:t>
              </a:r>
              <a:r>
                <a:rPr lang="es-ES_tradnl" i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es-ES_tradnl" i="1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Based</a:t>
              </a:r>
              <a:r>
                <a:rPr lang="es-ES_tradnl" i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 MOEAs Framework </a:t>
              </a:r>
              <a:r>
                <a:rPr lang="es-ES_tradnl" i="1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for</a:t>
              </a:r>
              <a:r>
                <a:rPr lang="es-ES_tradnl" i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 Overlapping Community Detection</a:t>
              </a:r>
              <a:r>
                <a:rPr lang="es-ES_tradnl" dirty="0">
                  <a:solidFill>
                    <a:schemeClr val="bg1"/>
                  </a:solidFill>
                  <a:latin typeface="Garamond" panose="02020404030301010803" pitchFamily="18" charset="0"/>
                </a:rPr>
                <a:t>. </a:t>
              </a:r>
              <a:r>
                <a:rPr lang="es-ES_tradnl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Lecture</a:t>
              </a:r>
              <a:r>
                <a:rPr lang="es-ES_tradnl" dirty="0">
                  <a:solidFill>
                    <a:schemeClr val="bg1"/>
                  </a:solidFill>
                  <a:latin typeface="Garamond" panose="02020404030301010803" pitchFamily="18" charset="0"/>
                </a:rPr>
                <a:t> Notes in Artificial </a:t>
              </a:r>
              <a:r>
                <a:rPr lang="es-ES_tradnl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Intelligence</a:t>
              </a:r>
              <a:r>
                <a:rPr lang="es-ES_tradnl" dirty="0">
                  <a:solidFill>
                    <a:schemeClr val="bg1"/>
                  </a:solidFill>
                  <a:latin typeface="Garamond" panose="02020404030301010803" pitchFamily="18" charset="0"/>
                </a:rPr>
                <a:t>. </a:t>
              </a:r>
              <a:r>
                <a:rPr lang="es-ES_tradnl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Springer</a:t>
              </a:r>
              <a:r>
                <a:rPr lang="es-ES_tradnl" dirty="0">
                  <a:solidFill>
                    <a:schemeClr val="bg1"/>
                  </a:solidFill>
                  <a:latin typeface="Garamond" panose="02020404030301010803" pitchFamily="18" charset="0"/>
                </a:rPr>
                <a:t> LNAI 10632, pp. 129-141, 2018.</a:t>
              </a:r>
              <a:endParaRPr lang="es-ES_tradnl" b="1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92C57B-C3C5-4D09-A82D-E3194D7C1785}"/>
                </a:ext>
              </a:extLst>
            </p:cNvPr>
            <p:cNvSpPr txBox="1"/>
            <p:nvPr/>
          </p:nvSpPr>
          <p:spPr>
            <a:xfrm>
              <a:off x="935443" y="5338869"/>
              <a:ext cx="358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</a:rPr>
                <a:t>1</a:t>
              </a:r>
              <a:endParaRPr lang="es-ES_tradnl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924F3E-AFF7-4971-A3C5-A22CB9617B1D}"/>
              </a:ext>
            </a:extLst>
          </p:cNvPr>
          <p:cNvGrpSpPr/>
          <p:nvPr/>
        </p:nvGrpSpPr>
        <p:grpSpPr>
          <a:xfrm>
            <a:off x="442601" y="1026136"/>
            <a:ext cx="8032970" cy="908462"/>
            <a:chOff x="667585" y="2286550"/>
            <a:chExt cx="11049726" cy="9084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D94E55-3D2C-4798-9C7E-2F8EC8A01328}"/>
                </a:ext>
              </a:extLst>
            </p:cNvPr>
            <p:cNvSpPr/>
            <p:nvPr/>
          </p:nvSpPr>
          <p:spPr>
            <a:xfrm>
              <a:off x="1237129" y="2402819"/>
              <a:ext cx="1048018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ES_tradnl" sz="2000" dirty="0">
                  <a:solidFill>
                    <a:schemeClr val="bg1"/>
                  </a:solidFill>
                  <a:latin typeface="Garamond" panose="02020404030301010803" pitchFamily="18" charset="0"/>
                </a:rPr>
                <a:t>Una relación de similaridad basada en vecinos compartidos para la identificación de subgrafos que constituyen gránulos iniciales en la construcción de comunidades.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388C817-219E-4CC3-80EA-4E6BC0126186}"/>
                    </a:ext>
                  </a:extLst>
                </p:cNvPr>
                <p:cNvSpPr/>
                <p:nvPr/>
              </p:nvSpPr>
              <p:spPr>
                <a:xfrm>
                  <a:off x="667585" y="2825680"/>
                  <a:ext cx="4644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s-ES_tradnl" sz="1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388C817-219E-4CC3-80EA-4E6BC01261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585" y="2825680"/>
                  <a:ext cx="464425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7273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4D8500-ACD2-446B-A084-44592267800A}"/>
                </a:ext>
              </a:extLst>
            </p:cNvPr>
            <p:cNvSpPr txBox="1"/>
            <p:nvPr/>
          </p:nvSpPr>
          <p:spPr>
            <a:xfrm>
              <a:off x="10247210" y="2286550"/>
              <a:ext cx="265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Garamond" panose="02020404030301010803" pitchFamily="18" charset="0"/>
                </a:rPr>
                <a:t>1</a:t>
              </a:r>
              <a:endParaRPr lang="es-ES_tradnl" sz="12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58781996-0796-4852-91DD-CF1B4C53B8F3}"/>
              </a:ext>
            </a:extLst>
          </p:cNvPr>
          <p:cNvSpPr txBox="1">
            <a:spLocks/>
          </p:cNvSpPr>
          <p:nvPr/>
        </p:nvSpPr>
        <p:spPr>
          <a:xfrm>
            <a:off x="715569" y="2360370"/>
            <a:ext cx="7760002" cy="932840"/>
          </a:xfrm>
          <a:prstGeom prst="rect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1800" b="1" dirty="0">
                <a:solidFill>
                  <a:schemeClr val="bg1"/>
                </a:solidFill>
                <a:latin typeface="Garamond" panose="02020404030301010803" pitchFamily="18" charset="0"/>
              </a:rPr>
              <a:t>Objetivo. </a:t>
            </a:r>
            <a:r>
              <a:rPr lang="es-ES" sz="1800" dirty="0">
                <a:solidFill>
                  <a:schemeClr val="bg1"/>
                </a:solidFill>
                <a:latin typeface="Garamond" panose="02020404030301010803" pitchFamily="18" charset="0"/>
              </a:rPr>
              <a:t>Diseñar medidas que capturen eficazmente la información topológica de la red que codifica la estructura del problema, que faciliten el proceso de identificación y optimización de las comunidades.</a:t>
            </a:r>
            <a:endParaRPr lang="en-US" sz="18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987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1ECB9-2C44-47DE-896F-5D50526CFA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5E2BD134-7CE4-42CB-93FE-5F58B314BC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794" y="2019840"/>
                <a:ext cx="7887363" cy="29916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▪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▫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○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○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9pPr>
              </a:lstStyle>
              <a:p>
                <a:pPr marL="342900" algn="just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noProof="1">
                    <a:solidFill>
                      <a:schemeClr val="bg1"/>
                    </a:solidFill>
                    <a:latin typeface="Garamond" panose="02020404030301010803" pitchFamily="18" charset="0"/>
                  </a:rPr>
                  <a:t>Representación basada en los gránulos obtenidos en la Fase inicial.</a:t>
                </a:r>
              </a:p>
              <a:p>
                <a:pPr marL="0" indent="0" algn="just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 noProof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s-ES" noProof="1">
                    <a:solidFill>
                      <a:schemeClr val="bg1"/>
                    </a:solidFill>
                    <a:latin typeface="Garamond" panose="02020404030301010803" pitchFamily="18" charset="0"/>
                  </a:rPr>
                  <a:t>iniciar la construcción de las eventuales comunidades a partir de seudo soluciones prometedoras.</a:t>
                </a:r>
              </a:p>
              <a:p>
                <a:pPr marL="0" indent="0" algn="just">
                  <a:spcBef>
                    <a:spcPts val="0"/>
                  </a:spcBef>
                  <a:buNone/>
                </a:pPr>
                <a:endParaRPr lang="en-US" noProof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  <a:p>
                <a:pPr marL="342900" algn="just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s-ES" noProof="1">
                    <a:solidFill>
                      <a:schemeClr val="bg1"/>
                    </a:solidFill>
                    <a:latin typeface="Garamond" panose="02020404030301010803" pitchFamily="18" charset="0"/>
                  </a:rPr>
                  <a:t>Principio de selección de las semillas iniciales.</a:t>
                </a:r>
              </a:p>
              <a:p>
                <a:pPr marL="0" indent="0" algn="just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 noProof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s-ES" noProof="1">
                    <a:solidFill>
                      <a:schemeClr val="bg1"/>
                    </a:solidFill>
                    <a:latin typeface="Garamond" panose="02020404030301010803" pitchFamily="18" charset="0"/>
                  </a:rPr>
                  <a:t>cubrir la mayor parte de la red, expandiendo el menor número posible de subgrafos iniciales.</a:t>
                </a:r>
              </a:p>
              <a:p>
                <a:pPr marL="0" indent="0" algn="just">
                  <a:spcBef>
                    <a:spcPts val="0"/>
                  </a:spcBef>
                  <a:buNone/>
                </a:pPr>
                <a:endParaRPr lang="en-US" noProof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  <a:p>
                <a:pPr marL="342900" algn="just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noProof="1">
                    <a:solidFill>
                      <a:schemeClr val="bg1"/>
                    </a:solidFill>
                    <a:latin typeface="Garamond" panose="02020404030301010803" pitchFamily="18" charset="0"/>
                  </a:rPr>
                  <a:t>Construcción de las comunidades mediante heurítica (</a:t>
                </a:r>
                <a:r>
                  <a:rPr lang="en-US" b="1" noProof="1">
                    <a:solidFill>
                      <a:schemeClr val="bg1"/>
                    </a:solidFill>
                    <a:latin typeface="Garamond" panose="02020404030301010803" pitchFamily="18" charset="0"/>
                  </a:rPr>
                  <a:t>Greedy-Randomized</a:t>
                </a:r>
                <a:r>
                  <a:rPr lang="en-US" noProof="1">
                    <a:solidFill>
                      <a:schemeClr val="bg1"/>
                    </a:solidFill>
                    <a:latin typeface="Garamond" panose="02020404030301010803" pitchFamily="18" charset="0"/>
                  </a:rPr>
                  <a:t>).</a:t>
                </a:r>
              </a:p>
              <a:p>
                <a:pPr marL="0" indent="0" algn="just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 noProof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s-ES" noProof="1">
                    <a:solidFill>
                      <a:schemeClr val="bg1"/>
                    </a:solidFill>
                    <a:latin typeface="Garamond" panose="02020404030301010803" pitchFamily="18" charset="0"/>
                  </a:rPr>
                  <a:t>combinar la naturaleza aleatoria (con grados de probabilidad) con el enfoque greedy buscando eficiencia.</a:t>
                </a:r>
                <a:endParaRPr lang="en-US" noProof="1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  <a:p>
                <a:pPr marL="0" indent="0" algn="just">
                  <a:spcBef>
                    <a:spcPts val="0"/>
                  </a:spcBef>
                  <a:buNone/>
                </a:pPr>
                <a:endParaRPr lang="es-ES_tradn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5E2BD134-7CE4-42CB-93FE-5F58B314B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94" y="2019840"/>
                <a:ext cx="7887363" cy="2991693"/>
              </a:xfrm>
              <a:prstGeom prst="rect">
                <a:avLst/>
              </a:prstGeom>
              <a:blipFill>
                <a:blip r:embed="rId2"/>
                <a:stretch>
                  <a:fillRect l="-618" t="-407" r="-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1948B7-03DB-4EDA-9E53-F50AE691A3D7}"/>
              </a:ext>
            </a:extLst>
          </p:cNvPr>
          <p:cNvSpPr txBox="1">
            <a:spLocks/>
          </p:cNvSpPr>
          <p:nvPr/>
        </p:nvSpPr>
        <p:spPr>
          <a:xfrm>
            <a:off x="509587" y="814387"/>
            <a:ext cx="8118344" cy="1112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Myriad Pro" panose="020B0503030403020204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just">
              <a:lnSpc>
                <a:spcPct val="120000"/>
              </a:lnSpc>
              <a:buClr>
                <a:schemeClr val="bg1"/>
              </a:buClr>
              <a:buFont typeface="+mj-lt"/>
              <a:buAutoNum type="arabicPeriod" startAt="2"/>
            </a:pPr>
            <a:r>
              <a:rPr lang="es-ES_tradnl" sz="2000" b="1" dirty="0">
                <a:solidFill>
                  <a:schemeClr val="bg1"/>
                </a:solidFill>
                <a:latin typeface="Garamond" panose="02020404030301010803" pitchFamily="18" charset="0"/>
              </a:rPr>
              <a:t>Enfoque de construcción local: </a:t>
            </a:r>
            <a:r>
              <a:rPr lang="es-ES_tradnl" sz="2000" dirty="0">
                <a:solidFill>
                  <a:schemeClr val="bg1"/>
                </a:solidFill>
                <a:latin typeface="Garamond" panose="02020404030301010803" pitchFamily="18" charset="0"/>
              </a:rPr>
              <a:t>permite analizar vértices múltiples veces, incluso estos ya “clasificados”; ayuda a detectar el solapamiento con mayor “naturalidad”.</a:t>
            </a:r>
            <a:endParaRPr lang="es-ES_tradnl" sz="2000" b="1" dirty="0">
              <a:solidFill>
                <a:schemeClr val="bg1"/>
              </a:solidFill>
              <a:latin typeface="Garamond" panose="02020404030301010803" pitchFamily="18" charset="0"/>
              <a:cs typeface="+mn-cs"/>
            </a:endParaRPr>
          </a:p>
        </p:txBody>
      </p:sp>
      <p:sp>
        <p:nvSpPr>
          <p:cNvPr id="8" name="1 Título">
            <a:extLst>
              <a:ext uri="{FF2B5EF4-FFF2-40B4-BE49-F238E27FC236}">
                <a16:creationId xmlns:a16="http://schemas.microsoft.com/office/drawing/2014/main" id="{F6B4DB87-A77A-483C-A7D5-1BCD63663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224836"/>
            <a:ext cx="8229600" cy="589551"/>
          </a:xfrm>
        </p:spPr>
        <p:txBody>
          <a:bodyPr>
            <a:noAutofit/>
          </a:bodyPr>
          <a:lstStyle/>
          <a:p>
            <a:r>
              <a:rPr lang="es-ES_tradnl" sz="2800" dirty="0"/>
              <a:t>Propuesta</a:t>
            </a:r>
          </a:p>
        </p:txBody>
      </p:sp>
    </p:spTree>
    <p:extLst>
      <p:ext uri="{BB962C8B-B14F-4D97-AF65-F5344CB8AC3E}">
        <p14:creationId xmlns:p14="http://schemas.microsoft.com/office/powerpoint/2010/main" val="4029592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C8AC7-15E0-4D4E-86C7-E21F78E4E6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6" name="1 Título">
            <a:extLst>
              <a:ext uri="{FF2B5EF4-FFF2-40B4-BE49-F238E27FC236}">
                <a16:creationId xmlns:a16="http://schemas.microsoft.com/office/drawing/2014/main" id="{2773F38C-E16E-4F4E-A320-E2A1FE7635F4}"/>
              </a:ext>
            </a:extLst>
          </p:cNvPr>
          <p:cNvSpPr txBox="1">
            <a:spLocks/>
          </p:cNvSpPr>
          <p:nvPr/>
        </p:nvSpPr>
        <p:spPr>
          <a:xfrm>
            <a:off x="404813" y="224836"/>
            <a:ext cx="8229600" cy="58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_tradnl" sz="2400" dirty="0"/>
              <a:t>Propuesta: representación de la solución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FE6023-C93A-43CA-A1B4-EE7985132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43" y="850106"/>
            <a:ext cx="8854922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98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1BD3F-C9F2-4B6A-A17D-A92CBC9BDF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45345B8-C6BC-49B9-A7E5-0384AC509E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915" y="771132"/>
                <a:ext cx="8229600" cy="3065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▪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▫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○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○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9pPr>
              </a:lstStyle>
              <a:p>
                <a:pPr marL="114300" indent="0" algn="just">
                  <a:buNone/>
                </a:pPr>
                <a:r>
                  <a:rPr lang="en-US" sz="2000" b="1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A) Fase de expansión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s-ES" sz="2000" b="1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Selección de la componente conexa mediante método de Ruleta.</a:t>
                </a:r>
              </a:p>
              <a:p>
                <a:pPr marL="114300" indent="0" algn="just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A partir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𝐶𝐶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s-E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𝑐𝑐</m:t>
                            </m:r>
                          </m:e>
                          <m:sub>
                            <m:r>
                              <a:rPr lang="es-E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lang="es-E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𝑐𝑐</m:t>
                            </m:r>
                          </m:e>
                          <m:sub>
                            <m:r>
                              <a:rPr lang="es-E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lang="es-E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, …, </m:t>
                        </m:r>
                        <m:sSub>
                          <m:sSubPr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𝑐𝑐</m:t>
                            </m:r>
                          </m:e>
                          <m:sub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, y una función de aptitud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𝑓</m:t>
                    </m:r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: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𝐶𝐶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⟼ 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ℕ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 se mide la calidad de las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𝑐𝑐</m:t>
                        </m:r>
                      </m:e>
                      <m:sub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es-E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𝐶𝐶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: número de vértices pertenecientes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𝑐𝑐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sin ser cubiertos</a:t>
                </a:r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. </a:t>
                </a:r>
              </a:p>
              <a:p>
                <a:pPr algn="just"/>
                <a:endParaRPr lang="es-ES" sz="2000" dirty="0">
                  <a:solidFill>
                    <a:schemeClr val="bg1"/>
                  </a:solidFill>
                  <a:latin typeface="Garamond" panose="02020404030301010803" pitchFamily="18" charset="0"/>
                  <a:cs typeface="+mn-cs"/>
                </a:endParaRPr>
              </a:p>
              <a:p>
                <a:pPr marL="114300" indent="0" algn="just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Probabilidad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𝑐𝑐</m:t>
                        </m:r>
                      </m:e>
                      <m:sub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es-E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𝐶𝐶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es</a:t>
                </a:r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𝑐𝑐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𝑐𝑐</m:t>
                                </m:r>
                              </m:e>
                              <m:sub>
                                <m: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𝑘</m:t>
                            </m:r>
                          </m:sup>
                          <m:e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𝑐𝑐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45345B8-C6BC-49B9-A7E5-0384AC509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15" y="771132"/>
                <a:ext cx="8229600" cy="3065847"/>
              </a:xfrm>
              <a:prstGeom prst="rect">
                <a:avLst/>
              </a:prstGeom>
              <a:blipFill>
                <a:blip r:embed="rId2"/>
                <a:stretch>
                  <a:fillRect l="-519" r="-815" b="-232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33AD0E2-4F92-4F46-BE03-E78F24A16B33}"/>
              </a:ext>
            </a:extLst>
          </p:cNvPr>
          <p:cNvSpPr txBox="1">
            <a:spLocks/>
          </p:cNvSpPr>
          <p:nvPr/>
        </p:nvSpPr>
        <p:spPr>
          <a:xfrm>
            <a:off x="529102" y="4048814"/>
            <a:ext cx="7994055" cy="64655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1800" b="1" dirty="0">
                <a:solidFill>
                  <a:schemeClr val="bg1"/>
                </a:solidFill>
                <a:latin typeface="Garamond" panose="02020404030301010803" pitchFamily="18" charset="0"/>
              </a:rPr>
              <a:t>Principio: </a:t>
            </a:r>
            <a:r>
              <a:rPr lang="es-ES" sz="1800" dirty="0">
                <a:solidFill>
                  <a:schemeClr val="bg1"/>
                </a:solidFill>
                <a:latin typeface="Garamond" panose="02020404030301010803" pitchFamily="18" charset="0"/>
              </a:rPr>
              <a:t>Cubrir en primera instancia con mayor probabilidad, las componentes conexas más abarcadoras de la red.</a:t>
            </a:r>
            <a:endParaRPr lang="en-US" sz="18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1 Título">
            <a:extLst>
              <a:ext uri="{FF2B5EF4-FFF2-40B4-BE49-F238E27FC236}">
                <a16:creationId xmlns:a16="http://schemas.microsoft.com/office/drawing/2014/main" id="{2ADEBFC0-C1A0-4DF3-83A3-0B98B74D64C7}"/>
              </a:ext>
            </a:extLst>
          </p:cNvPr>
          <p:cNvSpPr txBox="1">
            <a:spLocks/>
          </p:cNvSpPr>
          <p:nvPr/>
        </p:nvSpPr>
        <p:spPr>
          <a:xfrm>
            <a:off x="411329" y="181581"/>
            <a:ext cx="8229600" cy="58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_tradnl" sz="2400" dirty="0"/>
              <a:t>Propuesta: fase de expansión</a:t>
            </a:r>
          </a:p>
        </p:txBody>
      </p:sp>
    </p:spTree>
    <p:extLst>
      <p:ext uri="{BB962C8B-B14F-4D97-AF65-F5344CB8AC3E}">
        <p14:creationId xmlns:p14="http://schemas.microsoft.com/office/powerpoint/2010/main" val="4034837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5EA4C-A1D1-495F-8C7B-77D6574D2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A92ACA0-AA32-4C7B-A8D3-52B9F98003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322" y="708678"/>
                <a:ext cx="8024072" cy="30360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▪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▫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○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○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9pPr>
              </a:lstStyle>
              <a:p>
                <a:pPr marL="114300" indent="0" algn="just">
                  <a:buNone/>
                </a:pPr>
                <a:r>
                  <a:rPr lang="en-US" sz="2000" b="1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A) Fase de expansión</a:t>
                </a:r>
              </a:p>
              <a:p>
                <a:pPr marL="114300" indent="0" algn="just">
                  <a:buNone/>
                </a:pPr>
                <a:r>
                  <a:rPr lang="es-ES" sz="2000" b="1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2.    </a:t>
                </a:r>
                <a:r>
                  <a:rPr lang="es-ES" sz="2000" b="1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Selección del subgrafo semilla mediante método de Ruleta.</a:t>
                </a:r>
              </a:p>
              <a:p>
                <a:pPr marL="114300" indent="0" algn="just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A partir de </a:t>
                </a:r>
                <a14:m>
                  <m:oMath xmlns:m="http://schemas.openxmlformats.org/officeDocument/2006/math">
                    <m:r>
                      <a:rPr lang="es-E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𝑆𝑒𝑒𝑑</m:t>
                    </m:r>
                    <m:r>
                      <a:rPr lang="es-E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s-E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, y una función de aptitud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𝑆𝑒𝑒𝑑</m:t>
                    </m:r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⟼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se mide la calidad de las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𝑆𝑒𝑒𝑑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: número de vértices pertenecientes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que cubren vértices sin agrupar multiplicado por la aptitud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𝑆𝑐𝑜𝑟𝑒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. </a:t>
                </a:r>
              </a:p>
              <a:p>
                <a:pPr algn="just"/>
                <a:endParaRPr lang="es-ES" sz="2000" dirty="0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  <a:p>
                <a:pPr marL="114300" indent="0" algn="just">
                  <a:buNone/>
                </a:pPr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Probabilidad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𝑆𝑒𝑒𝑑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es</a:t>
                </a:r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s-ES" sz="2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A92ACA0-AA32-4C7B-A8D3-52B9F9800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22" y="708678"/>
                <a:ext cx="8024072" cy="3036008"/>
              </a:xfrm>
              <a:prstGeom prst="rect">
                <a:avLst/>
              </a:prstGeom>
              <a:blipFill>
                <a:blip r:embed="rId2"/>
                <a:stretch>
                  <a:fillRect b="-226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4E4E5D74-5115-4B9A-9F2C-3BCA2ED75C99}"/>
              </a:ext>
            </a:extLst>
          </p:cNvPr>
          <p:cNvSpPr txBox="1">
            <a:spLocks/>
          </p:cNvSpPr>
          <p:nvPr/>
        </p:nvSpPr>
        <p:spPr>
          <a:xfrm>
            <a:off x="616857" y="3744687"/>
            <a:ext cx="7839598" cy="63862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1800" b="1" dirty="0">
                <a:solidFill>
                  <a:schemeClr val="bg1"/>
                </a:solidFill>
                <a:latin typeface="Garamond" panose="02020404030301010803" pitchFamily="18" charset="0"/>
              </a:rPr>
              <a:t>Principio: </a:t>
            </a:r>
            <a:r>
              <a:rPr lang="es-ES" sz="1800" dirty="0">
                <a:solidFill>
                  <a:schemeClr val="bg1"/>
                </a:solidFill>
                <a:latin typeface="Garamond" panose="02020404030301010803" pitchFamily="18" charset="0"/>
              </a:rPr>
              <a:t>Seleccionar con mayor probabilidad los subgrafos semilla que presentan mayor cohesión, las cuales tienen mayor cubrimiento de la red.</a:t>
            </a:r>
            <a:endParaRPr lang="en-US" sz="18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1 Título">
            <a:extLst>
              <a:ext uri="{FF2B5EF4-FFF2-40B4-BE49-F238E27FC236}">
                <a16:creationId xmlns:a16="http://schemas.microsoft.com/office/drawing/2014/main" id="{68DCF1AC-7A42-4FAE-9270-0CBE38028ECA}"/>
              </a:ext>
            </a:extLst>
          </p:cNvPr>
          <p:cNvSpPr txBox="1">
            <a:spLocks/>
          </p:cNvSpPr>
          <p:nvPr/>
        </p:nvSpPr>
        <p:spPr>
          <a:xfrm>
            <a:off x="616857" y="210033"/>
            <a:ext cx="8229600" cy="58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_tradnl" sz="2400" dirty="0"/>
              <a:t>Propuesta: fase de expansión</a:t>
            </a:r>
          </a:p>
        </p:txBody>
      </p:sp>
    </p:spTree>
    <p:extLst>
      <p:ext uri="{BB962C8B-B14F-4D97-AF65-F5344CB8AC3E}">
        <p14:creationId xmlns:p14="http://schemas.microsoft.com/office/powerpoint/2010/main" val="3862944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F2D40-BD8B-46CF-ABF5-97F65EBF87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76FCCED-A5CF-4C04-85AD-A1A34EE1A2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029" y="853283"/>
                <a:ext cx="8128000" cy="2245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yriad Pro" panose="020B0503030403020204" pitchFamily="34" charset="0"/>
                    <a:ea typeface="+mn-ea"/>
                    <a:cs typeface="Segoe UI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yriad Pro" panose="020B0503030403020204" pitchFamily="34" charset="0"/>
                    <a:ea typeface="+mn-ea"/>
                    <a:cs typeface="Segoe UI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yriad Pro" panose="020B0503030403020204" pitchFamily="34" charset="0"/>
                    <a:ea typeface="+mn-ea"/>
                    <a:cs typeface="Segoe UI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yriad Pro" panose="020B0503030403020204" pitchFamily="34" charset="0"/>
                    <a:ea typeface="+mn-ea"/>
                    <a:cs typeface="Segoe UI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yriad Pro" panose="020B0503030403020204" pitchFamily="34" charset="0"/>
                    <a:ea typeface="+mn-ea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000" b="1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A) Fase de expansión</a:t>
                </a:r>
              </a:p>
              <a:p>
                <a:pPr algn="just"/>
                <a:r>
                  <a:rPr lang="es-ES" sz="2000" b="1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3.     Expandir iterativamente mediante enfoque </a:t>
                </a:r>
                <a:r>
                  <a:rPr lang="en-US" sz="2000" b="1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  <a:sym typeface="Symbol" panose="05050102010706020507" pitchFamily="18" charset="2"/>
                  </a:rPr>
                  <a:t>“greedy-randomized” </a:t>
                </a:r>
                <a:endParaRPr lang="es-ES" sz="2000" b="1" dirty="0">
                  <a:solidFill>
                    <a:schemeClr val="bg1"/>
                  </a:solidFill>
                  <a:latin typeface="Garamond" panose="02020404030301010803" pitchFamily="18" charset="0"/>
                  <a:cs typeface="+mn-cs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s-ES_tradnl" sz="2000" noProof="1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  <a:sym typeface="Symbol" panose="05050102010706020507" pitchFamily="18" charset="2"/>
                  </a:rPr>
                  <a:t>Dado </a:t>
                </a:r>
                <a:r>
                  <a:rPr lang="en-U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  <a:sym typeface="Symbol" panose="05050102010706020507" pitchFamily="18" charset="2"/>
                  </a:rPr>
                  <a:t>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  <m:t>𝑠</m:t>
                        </m:r>
                      </m:e>
                      <m:sub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∈</m:t>
                    </m:r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𝑆𝑒𝑒𝑑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  <a:sym typeface="Symbol" panose="05050102010706020507" pitchFamily="18" charset="2"/>
                  </a:rPr>
                  <a:t>, </a:t>
                </a:r>
                <a:r>
                  <a:rPr lang="es-ES_tradnl" sz="2000" noProof="1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  <a:sym typeface="Symbol" panose="05050102010706020507" pitchFamily="18" charset="2"/>
                  </a:rPr>
                  <a:t>expandir</a:t>
                </a:r>
                <a:r>
                  <a:rPr lang="en-U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  <a:sym typeface="Symbol" panose="05050102010706020507" pitchFamily="18" charset="2"/>
                  </a:rPr>
                  <a:t> con </a:t>
                </a:r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  <a:sym typeface="Symbol" panose="05050102010706020507" pitchFamily="18" charset="2"/>
                  </a:rPr>
                  <a:t>enfoque </a:t>
                </a:r>
                <a:r>
                  <a:rPr lang="en-U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  <a:sym typeface="Symbol" panose="05050102010706020507" pitchFamily="18" charset="2"/>
                  </a:rPr>
                  <a:t>“</a:t>
                </a:r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  <a:sym typeface="Symbol" panose="05050102010706020507" pitchFamily="18" charset="2"/>
                  </a:rPr>
                  <a:t>greedy-randomized</a:t>
                </a:r>
                <a:r>
                  <a:rPr lang="en-U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  <a:sym typeface="Symbol" panose="05050102010706020507" pitchFamily="18" charset="2"/>
                  </a:rPr>
                  <a:t>” </a:t>
                </a:r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  <a:sym typeface="Symbol" panose="05050102010706020507" pitchFamily="18" charset="2"/>
                  </a:rPr>
                  <a:t>la función de “aptitud”,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𝑆𝑡𝑟</m:t>
                    </m:r>
                    <m: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𝛿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)</m:t>
                    </m:r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  <m:t>𝛿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𝑖𝑛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𝛿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𝑖𝑛</m:t>
                                </m:r>
                              </m:sub>
                            </m:sSub>
                          </m:sub>
                        </m:sSub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  <m:t>+</m:t>
                        </m:r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  <m:t>𝛿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𝑜𝑢𝑡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  <a:sym typeface="Symbol" panose="05050102010706020507" pitchFamily="18" charset="2"/>
                  </a:rPr>
                  <a:t>:</a:t>
                </a:r>
              </a:p>
              <a:p>
                <a:pPr algn="just"/>
                <a:endParaRPr lang="es-ES" sz="1800" dirty="0">
                  <a:solidFill>
                    <a:schemeClr val="bg1"/>
                  </a:solidFill>
                  <a:latin typeface="Garamond" panose="02020404030301010803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76FCCED-A5CF-4C04-85AD-A1A34EE1A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29" y="853283"/>
                <a:ext cx="8128000" cy="2245517"/>
              </a:xfrm>
              <a:prstGeom prst="rect">
                <a:avLst/>
              </a:prstGeom>
              <a:blipFill>
                <a:blip r:embed="rId2"/>
                <a:stretch>
                  <a:fillRect l="-750" t="-2717" r="-82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2">
            <a:extLst>
              <a:ext uri="{FF2B5EF4-FFF2-40B4-BE49-F238E27FC236}">
                <a16:creationId xmlns:a16="http://schemas.microsoft.com/office/drawing/2014/main" id="{049CD41C-8599-4D72-A4E1-88F29A91E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099" y="2584336"/>
            <a:ext cx="2929158" cy="2203181"/>
          </a:xfrm>
          <a:prstGeom prst="rect">
            <a:avLst/>
          </a:prstGeom>
        </p:spPr>
      </p:pic>
      <p:sp>
        <p:nvSpPr>
          <p:cNvPr id="8" name="1 Título">
            <a:extLst>
              <a:ext uri="{FF2B5EF4-FFF2-40B4-BE49-F238E27FC236}">
                <a16:creationId xmlns:a16="http://schemas.microsoft.com/office/drawing/2014/main" id="{1B20409F-736B-4B2B-993F-EC5F921B632A}"/>
              </a:ext>
            </a:extLst>
          </p:cNvPr>
          <p:cNvSpPr txBox="1">
            <a:spLocks/>
          </p:cNvSpPr>
          <p:nvPr/>
        </p:nvSpPr>
        <p:spPr>
          <a:xfrm>
            <a:off x="616857" y="210033"/>
            <a:ext cx="8229600" cy="58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_tradnl" sz="2400" dirty="0"/>
              <a:t>Propuesta: fase de expansión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645619-1323-4A09-86F6-95235C52C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29" y="2887112"/>
            <a:ext cx="5050971" cy="19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18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FD64F-DE62-4D92-9EF0-AA557490B5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2 Marcador de contenido">
                <a:extLst>
                  <a:ext uri="{FF2B5EF4-FFF2-40B4-BE49-F238E27FC236}">
                    <a16:creationId xmlns:a16="http://schemas.microsoft.com/office/drawing/2014/main" id="{C390F6FB-B14F-4412-B753-D0BE698449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745" y="659475"/>
                <a:ext cx="8354962" cy="36490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▪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▫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○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○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ousine"/>
                  <a:buChar char="■"/>
                  <a:defRPr sz="1800" b="0" i="0" u="none" strike="noStrike" cap="none">
                    <a:solidFill>
                      <a:schemeClr val="lt1"/>
                    </a:solidFill>
                    <a:latin typeface="Cousine"/>
                    <a:ea typeface="Cousine"/>
                    <a:cs typeface="Cousine"/>
                    <a:sym typeface="Cousine"/>
                  </a:defRPr>
                </a:lvl9pPr>
              </a:lstStyle>
              <a:p>
                <a:pPr marL="114300" indent="0">
                  <a:spcBef>
                    <a:spcPct val="0"/>
                  </a:spcBef>
                  <a:buClr>
                    <a:schemeClr val="bg1"/>
                  </a:buClr>
                  <a:buNone/>
                </a:pPr>
                <a:r>
                  <a:rPr lang="en-US" sz="2000" b="1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A) Fase de expansión</a:t>
                </a:r>
              </a:p>
              <a:p>
                <a:pPr marL="114300" indent="0" algn="just">
                  <a:buNone/>
                </a:pPr>
                <a:r>
                  <a:rPr lang="es-ES" sz="2000" b="1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3.     Expandir iterativamente mediante enfoque “greedy-randomized” </a:t>
                </a:r>
              </a:p>
              <a:p>
                <a:pPr marL="114300" indent="0" algn="just">
                  <a:buNone/>
                </a:pPr>
                <a:r>
                  <a:rPr lang="en-U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  <a:sym typeface="Symbol" panose="05050102010706020507" pitchFamily="18" charset="2"/>
                  </a:rPr>
                  <a:t>Sea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𝑂</m:t>
                    </m:r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  <a:sym typeface="Symbol" panose="05050102010706020507" pitchFamily="18" charset="2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  <a:sym typeface="Symbol" panose="05050102010706020507" pitchFamily="18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  <a:sym typeface="Symbol" panose="05050102010706020507" pitchFamily="18" charset="2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  <a:sym typeface="Symbol" panose="05050102010706020507" pitchFamily="18" charset="2"/>
                              </a:rPr>
                              <m:t>2 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  <a:sym typeface="Symbol" panose="05050102010706020507" pitchFamily="18" charset="2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  <a:sym typeface="Symbol" panose="05050102010706020507" pitchFamily="18" charset="2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  <a:sym typeface="Symbol" panose="05050102010706020507" pitchFamily="18" charset="2"/>
                  </a:rPr>
                  <a:t> el conjunto de vértices externos conectados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δ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_tradnl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  <a:sym typeface="Symbol" panose="05050102010706020507" pitchFamily="18" charset="2"/>
                  </a:rPr>
                  <a:t>, </a:t>
                </a:r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y una función de aptitud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𝑔</m:t>
                    </m:r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:</m:t>
                    </m:r>
                    <m:r>
                      <a:rPr lang="el-G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𝛰</m:t>
                    </m:r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⟼</m:t>
                    </m:r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ℝ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 que mide: calidad de los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lang="es-E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𝑂</m:t>
                    </m:r>
                  </m:oMath>
                </a14:m>
                <a:r>
                  <a:rPr lang="es-ES_tradnl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  <a:sym typeface="Symbol" panose="05050102010706020507" pitchFamily="18" charset="2"/>
                  </a:rPr>
                  <a:t> en función del aporte dado a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𝑆𝑡𝑟</m:t>
                    </m:r>
                  </m:oMath>
                </a14:m>
                <a:r>
                  <a:rPr lang="es-ES_tradnl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  <a:sym typeface="Symbol" panose="05050102010706020507" pitchFamily="18" charset="2"/>
                  </a:rPr>
                  <a:t>.</a:t>
                </a:r>
              </a:p>
              <a:p>
                <a:pPr marL="114300" indent="0" algn="just">
                  <a:buNone/>
                </a:pPr>
                <a:endParaRPr lang="en-US" sz="2000" dirty="0">
                  <a:solidFill>
                    <a:schemeClr val="bg1"/>
                  </a:solidFill>
                  <a:latin typeface="Garamond" panose="02020404030301010803" pitchFamily="18" charset="0"/>
                  <a:cs typeface="+mn-cs"/>
                  <a:sym typeface="Symbol" panose="05050102010706020507" pitchFamily="18" charset="2"/>
                </a:endParaRPr>
              </a:p>
              <a:p>
                <a:pPr marL="114300" indent="0" algn="just">
                  <a:buNone/>
                </a:pPr>
                <a:r>
                  <a:rPr lang="en-U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  <a:sym typeface="Symbol" panose="05050102010706020507" pitchFamily="18" charset="2"/>
                  </a:rPr>
                  <a:t>Sea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𝐿</m:t>
                    </m:r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  <a:sym typeface="Symbol" panose="05050102010706020507" pitchFamily="18" charset="2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20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  <a:sym typeface="Symbol" panose="05050102010706020507" pitchFamily="18" charset="2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  <a:sym typeface="Symbol" panose="05050102010706020507" pitchFamily="18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  <m:t>∈</m:t>
                        </m:r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  <m:t>𝑂</m:t>
                        </m:r>
                        <m:r>
                          <a:rPr lang="en-US" sz="2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  <m:t> </m:t>
                        </m:r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  <m:t>|</m:t>
                        </m:r>
                        <m:r>
                          <a:rPr lang="en-US" sz="2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  <m:t> </m:t>
                        </m:r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&gt;0</m:t>
                        </m:r>
                      </m:e>
                    </m:d>
                  </m:oMath>
                </a14:m>
                <a:r>
                  <a:rPr lang="es-ES_tradnl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  <a:sym typeface="Symbol" panose="05050102010706020507" pitchFamily="18" charset="2"/>
                  </a:rPr>
                  <a:t> el conjunto de vé</a:t>
                </a:r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  <a:sym typeface="Symbol" panose="05050102010706020507" pitchFamily="18" charset="2"/>
                  </a:rPr>
                  <a:t>rtices</a:t>
                </a:r>
                <a:r>
                  <a:rPr lang="en-U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  <a:sym typeface="Symbol" panose="05050102010706020507" pitchFamily="18" charset="2"/>
                  </a:rPr>
                  <a:t> candidatos a ser adicionados. </a:t>
                </a:r>
              </a:p>
              <a:p>
                <a:pPr marL="114300" indent="0" algn="just">
                  <a:buNone/>
                </a:pPr>
                <a:r>
                  <a:rPr lang="en-U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  <a:sym typeface="Symbol" panose="05050102010706020507" pitchFamily="18" charset="2"/>
                  </a:rPr>
                  <a:t>Probabilidad de</a:t>
                </a:r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 es: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𝑗</m:t>
                            </m:r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|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𝐿</m:t>
                            </m:r>
                            <m:r>
                              <a:rPr lang="en-US" sz="20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|</m:t>
                            </m:r>
                          </m:sup>
                          <m:e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  <a:cs typeface="+mn-cs"/>
                  </a:rPr>
                  <a:t> </a:t>
                </a:r>
              </a:p>
              <a:p>
                <a:pPr marL="114300" indent="0">
                  <a:buNone/>
                </a:pPr>
                <a:endParaRPr lang="es-ES" sz="2000" dirty="0">
                  <a:solidFill>
                    <a:schemeClr val="bg1"/>
                  </a:solidFill>
                  <a:latin typeface="Garamond" panose="02020404030301010803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6" name="2 Marcador de contenido">
                <a:extLst>
                  <a:ext uri="{FF2B5EF4-FFF2-40B4-BE49-F238E27FC236}">
                    <a16:creationId xmlns:a16="http://schemas.microsoft.com/office/drawing/2014/main" id="{C390F6FB-B14F-4412-B753-D0BE6984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45" y="659475"/>
                <a:ext cx="8354962" cy="3649034"/>
              </a:xfrm>
              <a:prstGeom prst="rect">
                <a:avLst/>
              </a:prstGeom>
              <a:blipFill>
                <a:blip r:embed="rId2"/>
                <a:stretch>
                  <a:fillRect r="-729" b="-410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745EA9-F09F-4620-B227-ACDE7954432A}"/>
                  </a:ext>
                </a:extLst>
              </p:cNvPr>
              <p:cNvSpPr/>
              <p:nvPr/>
            </p:nvSpPr>
            <p:spPr>
              <a:xfrm>
                <a:off x="616857" y="4287136"/>
                <a:ext cx="7906300" cy="646331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 lvl="0" algn="just"/>
                <a:r>
                  <a:rPr lang="es-ES_tradnl" sz="1800" b="1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Principio:</a:t>
                </a:r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Los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𝑣</m:t>
                        </m:r>
                      </m:e>
                      <m:sub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con mayor aporte </a:t>
                </a:r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s-ES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tienden a tener mayor probabilidad de ser adicionados.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745EA9-F09F-4620-B227-ACDE79544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57" y="4287136"/>
                <a:ext cx="7906300" cy="646331"/>
              </a:xfrm>
              <a:prstGeom prst="rect">
                <a:avLst/>
              </a:prstGeom>
              <a:blipFill>
                <a:blip r:embed="rId3"/>
                <a:stretch>
                  <a:fillRect l="-538" t="-2752" r="-538" b="-11927"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1 Título">
            <a:extLst>
              <a:ext uri="{FF2B5EF4-FFF2-40B4-BE49-F238E27FC236}">
                <a16:creationId xmlns:a16="http://schemas.microsoft.com/office/drawing/2014/main" id="{D30B386D-A644-4132-A843-60CD381E29B3}"/>
              </a:ext>
            </a:extLst>
          </p:cNvPr>
          <p:cNvSpPr txBox="1">
            <a:spLocks/>
          </p:cNvSpPr>
          <p:nvPr/>
        </p:nvSpPr>
        <p:spPr>
          <a:xfrm>
            <a:off x="515655" y="127980"/>
            <a:ext cx="8229600" cy="58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_tradnl" sz="2400" dirty="0"/>
              <a:t>Propuesta: fase de expansión</a:t>
            </a:r>
          </a:p>
        </p:txBody>
      </p:sp>
    </p:spTree>
    <p:extLst>
      <p:ext uri="{BB962C8B-B14F-4D97-AF65-F5344CB8AC3E}">
        <p14:creationId xmlns:p14="http://schemas.microsoft.com/office/powerpoint/2010/main" val="3589265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769091-AFBB-4FD5-8F94-FA0C1D4503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05C48-D211-4C8F-AE16-D62EEEC4917D}"/>
              </a:ext>
            </a:extLst>
          </p:cNvPr>
          <p:cNvSpPr/>
          <p:nvPr/>
        </p:nvSpPr>
        <p:spPr>
          <a:xfrm>
            <a:off x="568036" y="3927930"/>
            <a:ext cx="8007928" cy="707886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algn="just"/>
            <a:r>
              <a:rPr lang="es-ES_tradnl" sz="2000" b="1" dirty="0">
                <a:solidFill>
                  <a:schemeClr val="bg1"/>
                </a:solidFill>
                <a:latin typeface="Garamond" panose="02020404030301010803" pitchFamily="18" charset="0"/>
              </a:rPr>
              <a:t>Principio:</a:t>
            </a:r>
            <a:r>
              <a:rPr lang="es-ES_tradnl" sz="2000" dirty="0">
                <a:solidFill>
                  <a:schemeClr val="bg1"/>
                </a:solidFill>
                <a:latin typeface="Garamond" panose="02020404030301010803" pitchFamily="18" charset="0"/>
              </a:rPr>
              <a:t> Combinar la eficiencia dada por la heurística “</a:t>
            </a:r>
            <a:r>
              <a:rPr lang="es-ES_tradnl" sz="2000" dirty="0" err="1">
                <a:solidFill>
                  <a:schemeClr val="bg1"/>
                </a:solidFill>
                <a:latin typeface="Garamond" panose="02020404030301010803" pitchFamily="18" charset="0"/>
              </a:rPr>
              <a:t>greedy</a:t>
            </a:r>
            <a:r>
              <a:rPr lang="es-ES_tradnl" sz="2000" dirty="0">
                <a:solidFill>
                  <a:schemeClr val="bg1"/>
                </a:solidFill>
                <a:latin typeface="Garamond" panose="02020404030301010803" pitchFamily="18" charset="0"/>
              </a:rPr>
              <a:t>” con la amplitud en la búsqueda del enfoque “estocástico”.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C83E3B-1624-4A9A-B95E-B06C8F379B6F}"/>
              </a:ext>
            </a:extLst>
          </p:cNvPr>
          <p:cNvSpPr/>
          <p:nvPr/>
        </p:nvSpPr>
        <p:spPr>
          <a:xfrm>
            <a:off x="6504941" y="1804630"/>
            <a:ext cx="24793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Garamond" panose="02020404030301010803" pitchFamily="18" charset="0"/>
              </a:rPr>
              <a:t>Expansión 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Garamond" panose="02020404030301010803" pitchFamily="18" charset="0"/>
              </a:rPr>
              <a:t>“Greedy-Randomized” </a:t>
            </a:r>
            <a:endParaRPr lang="es-ES_tradnl" sz="1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57C30FA1-0FB3-4A13-9D27-D1C06FC8E3E6}"/>
              </a:ext>
            </a:extLst>
          </p:cNvPr>
          <p:cNvSpPr/>
          <p:nvPr/>
        </p:nvSpPr>
        <p:spPr>
          <a:xfrm>
            <a:off x="6379028" y="1233988"/>
            <a:ext cx="251827" cy="2039338"/>
          </a:xfrm>
          <a:prstGeom prst="leftBrace">
            <a:avLst>
              <a:gd name="adj1" fmla="val 8333"/>
              <a:gd name="adj2" fmla="val 49690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41818C-423B-467B-95A2-9BF245B99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6" y="1385669"/>
            <a:ext cx="5649212" cy="1967211"/>
          </a:xfrm>
          <a:prstGeom prst="rect">
            <a:avLst/>
          </a:prstGeom>
        </p:spPr>
      </p:pic>
      <p:sp>
        <p:nvSpPr>
          <p:cNvPr id="10" name="1 Título">
            <a:extLst>
              <a:ext uri="{FF2B5EF4-FFF2-40B4-BE49-F238E27FC236}">
                <a16:creationId xmlns:a16="http://schemas.microsoft.com/office/drawing/2014/main" id="{D9CAA4A1-FEC1-4366-B7D8-4C675FD4D359}"/>
              </a:ext>
            </a:extLst>
          </p:cNvPr>
          <p:cNvSpPr txBox="1">
            <a:spLocks/>
          </p:cNvSpPr>
          <p:nvPr/>
        </p:nvSpPr>
        <p:spPr>
          <a:xfrm>
            <a:off x="515966" y="317135"/>
            <a:ext cx="8229600" cy="58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_tradnl" sz="2400" dirty="0"/>
              <a:t>Propuesta: fase de expansión</a:t>
            </a:r>
          </a:p>
        </p:txBody>
      </p:sp>
    </p:spTree>
    <p:extLst>
      <p:ext uri="{BB962C8B-B14F-4D97-AF65-F5344CB8AC3E}">
        <p14:creationId xmlns:p14="http://schemas.microsoft.com/office/powerpoint/2010/main" val="145872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5168630" y="4452070"/>
            <a:ext cx="3378407" cy="604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ES" sz="1400" i="1" dirty="0">
                <a:solidFill>
                  <a:schemeClr val="bg1"/>
                </a:solidFill>
                <a:latin typeface="Garamond" panose="02020404030301010803"/>
              </a:rPr>
              <a:t>“ </a:t>
            </a:r>
            <a:r>
              <a:rPr lang="es-ES" sz="1400" b="1" dirty="0"/>
              <a:t>in crescendo</a:t>
            </a:r>
            <a:r>
              <a:rPr lang="es-ES" sz="1400" i="1" dirty="0">
                <a:solidFill>
                  <a:schemeClr val="bg1"/>
                </a:solidFill>
                <a:latin typeface="Garamond" panose="02020404030301010803"/>
              </a:rPr>
              <a:t>”</a:t>
            </a:r>
            <a:r>
              <a:rPr lang="es-ES" sz="1400" dirty="0"/>
              <a:t> por años...</a:t>
            </a:r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6" name="Google Shape;87;p13">
            <a:extLst>
              <a:ext uri="{FF2B5EF4-FFF2-40B4-BE49-F238E27FC236}">
                <a16:creationId xmlns:a16="http://schemas.microsoft.com/office/drawing/2014/main" id="{0C4F63B8-1BBD-496B-8B1A-A97AB17D6950}"/>
              </a:ext>
            </a:extLst>
          </p:cNvPr>
          <p:cNvSpPr txBox="1">
            <a:spLocks/>
          </p:cNvSpPr>
          <p:nvPr/>
        </p:nvSpPr>
        <p:spPr>
          <a:xfrm>
            <a:off x="287678" y="148172"/>
            <a:ext cx="6240713" cy="65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2400" b="1" dirty="0"/>
              <a:t>Introducción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4DEE4F-9EAC-4F52-89B3-829972592086}"/>
              </a:ext>
            </a:extLst>
          </p:cNvPr>
          <p:cNvGrpSpPr/>
          <p:nvPr/>
        </p:nvGrpSpPr>
        <p:grpSpPr>
          <a:xfrm>
            <a:off x="165494" y="792065"/>
            <a:ext cx="4974080" cy="3436545"/>
            <a:chOff x="385358" y="1205022"/>
            <a:chExt cx="3975478" cy="2583850"/>
          </a:xfrm>
        </p:grpSpPr>
        <p:grpSp>
          <p:nvGrpSpPr>
            <p:cNvPr id="14" name="Google Shape;153;p20">
              <a:extLst>
                <a:ext uri="{FF2B5EF4-FFF2-40B4-BE49-F238E27FC236}">
                  <a16:creationId xmlns:a16="http://schemas.microsoft.com/office/drawing/2014/main" id="{00A41008-B827-4638-93A6-F501058D67C9}"/>
                </a:ext>
              </a:extLst>
            </p:cNvPr>
            <p:cNvGrpSpPr/>
            <p:nvPr/>
          </p:nvGrpSpPr>
          <p:grpSpPr>
            <a:xfrm rot="5400000">
              <a:off x="1081172" y="509208"/>
              <a:ext cx="2583850" cy="3975478"/>
              <a:chOff x="5708850" y="3417450"/>
              <a:chExt cx="2931161" cy="2815645"/>
            </a:xfrm>
          </p:grpSpPr>
          <p:sp>
            <p:nvSpPr>
              <p:cNvPr id="15" name="Google Shape;154;p20">
                <a:extLst>
                  <a:ext uri="{FF2B5EF4-FFF2-40B4-BE49-F238E27FC236}">
                    <a16:creationId xmlns:a16="http://schemas.microsoft.com/office/drawing/2014/main" id="{0AB70BCA-06C9-47D8-9776-19587BE008E0}"/>
                  </a:ext>
                </a:extLst>
              </p:cNvPr>
              <p:cNvSpPr/>
              <p:nvPr/>
            </p:nvSpPr>
            <p:spPr>
              <a:xfrm>
                <a:off x="6102011" y="3942011"/>
                <a:ext cx="2283300" cy="22833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55;p20">
                <a:extLst>
                  <a:ext uri="{FF2B5EF4-FFF2-40B4-BE49-F238E27FC236}">
                    <a16:creationId xmlns:a16="http://schemas.microsoft.com/office/drawing/2014/main" id="{4158E1B8-C102-4AA1-9F3D-0B093E93A168}"/>
                  </a:ext>
                </a:extLst>
              </p:cNvPr>
              <p:cNvSpPr/>
              <p:nvPr/>
            </p:nvSpPr>
            <p:spPr>
              <a:xfrm>
                <a:off x="8516561" y="3942000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19" name="Google Shape;156;p20">
                <a:extLst>
                  <a:ext uri="{FF2B5EF4-FFF2-40B4-BE49-F238E27FC236}">
                    <a16:creationId xmlns:a16="http://schemas.microsoft.com/office/drawing/2014/main" id="{466A0214-15A9-4CFF-8770-E0D2B107E034}"/>
                  </a:ext>
                </a:extLst>
              </p:cNvPr>
              <p:cNvSpPr/>
              <p:nvPr/>
            </p:nvSpPr>
            <p:spPr>
              <a:xfrm rot="-5400000">
                <a:off x="7180125" y="2605525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20" name="Google Shape;157;p20">
                <a:extLst>
                  <a:ext uri="{FF2B5EF4-FFF2-40B4-BE49-F238E27FC236}">
                    <a16:creationId xmlns:a16="http://schemas.microsoft.com/office/drawing/2014/main" id="{7DE0653B-C801-40A1-9D22-CE84CA720670}"/>
                  </a:ext>
                </a:extLst>
              </p:cNvPr>
              <p:cNvSpPr/>
              <p:nvPr/>
            </p:nvSpPr>
            <p:spPr>
              <a:xfrm rot="-5400000">
                <a:off x="5708850" y="3417450"/>
                <a:ext cx="1326900" cy="13269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triangl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" name="Google Shape;158;p20">
                <a:extLst>
                  <a:ext uri="{FF2B5EF4-FFF2-40B4-BE49-F238E27FC236}">
                    <a16:creationId xmlns:a16="http://schemas.microsoft.com/office/drawing/2014/main" id="{AB5DCD28-A432-4547-B956-832CBE3CD9E5}"/>
                  </a:ext>
                </a:extLst>
              </p:cNvPr>
              <p:cNvCxnSpPr/>
              <p:nvPr/>
            </p:nvCxnSpPr>
            <p:spPr>
              <a:xfrm>
                <a:off x="6109725" y="3957425"/>
                <a:ext cx="2268000" cy="226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159;p20">
                <a:extLst>
                  <a:ext uri="{FF2B5EF4-FFF2-40B4-BE49-F238E27FC236}">
                    <a16:creationId xmlns:a16="http://schemas.microsoft.com/office/drawing/2014/main" id="{C760F4DE-3D02-412F-8840-2B377AEB53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2050" y="3941996"/>
                <a:ext cx="2291100" cy="2291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160;p20">
                <a:extLst>
                  <a:ext uri="{FF2B5EF4-FFF2-40B4-BE49-F238E27FC236}">
                    <a16:creationId xmlns:a16="http://schemas.microsoft.com/office/drawing/2014/main" id="{109AE0C8-5C7E-4886-81B4-C1CD70FDA036}"/>
                  </a:ext>
                </a:extLst>
              </p:cNvPr>
              <p:cNvCxnSpPr/>
              <p:nvPr/>
            </p:nvCxnSpPr>
            <p:spPr>
              <a:xfrm>
                <a:off x="5978575" y="3949725"/>
                <a:ext cx="0" cy="2283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triangle" w="sm" len="sm"/>
                <a:tailEnd type="triangle" w="sm" len="sm"/>
              </a:ln>
            </p:spPr>
          </p:cxn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8322D3-DC10-4455-9584-F0A11191A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997" y="1549280"/>
              <a:ext cx="3038508" cy="1911644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325D1A-4AD6-45D9-BE57-B95C7E5AC3A0}"/>
              </a:ext>
            </a:extLst>
          </p:cNvPr>
          <p:cNvGrpSpPr/>
          <p:nvPr/>
        </p:nvGrpSpPr>
        <p:grpSpPr>
          <a:xfrm>
            <a:off x="5144750" y="1934211"/>
            <a:ext cx="3744599" cy="2545365"/>
            <a:chOff x="5776685" y="1896006"/>
            <a:chExt cx="3207571" cy="1920025"/>
          </a:xfrm>
        </p:grpSpPr>
        <p:grpSp>
          <p:nvGrpSpPr>
            <p:cNvPr id="24" name="Google Shape;153;p20">
              <a:extLst>
                <a:ext uri="{FF2B5EF4-FFF2-40B4-BE49-F238E27FC236}">
                  <a16:creationId xmlns:a16="http://schemas.microsoft.com/office/drawing/2014/main" id="{D9B523E2-4EA5-45FD-BC09-952206CFC65A}"/>
                </a:ext>
              </a:extLst>
            </p:cNvPr>
            <p:cNvGrpSpPr/>
            <p:nvPr/>
          </p:nvGrpSpPr>
          <p:grpSpPr>
            <a:xfrm rot="5400000">
              <a:off x="6420458" y="1252233"/>
              <a:ext cx="1920025" cy="3207571"/>
              <a:chOff x="5708850" y="3417450"/>
              <a:chExt cx="2931161" cy="2815646"/>
            </a:xfrm>
          </p:grpSpPr>
          <p:sp>
            <p:nvSpPr>
              <p:cNvPr id="25" name="Google Shape;154;p20">
                <a:extLst>
                  <a:ext uri="{FF2B5EF4-FFF2-40B4-BE49-F238E27FC236}">
                    <a16:creationId xmlns:a16="http://schemas.microsoft.com/office/drawing/2014/main" id="{87E80E0D-09C4-438E-BBF3-98D83D92596D}"/>
                  </a:ext>
                </a:extLst>
              </p:cNvPr>
              <p:cNvSpPr/>
              <p:nvPr/>
            </p:nvSpPr>
            <p:spPr>
              <a:xfrm>
                <a:off x="6102011" y="3942011"/>
                <a:ext cx="2283300" cy="22833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5;p20">
                <a:extLst>
                  <a:ext uri="{FF2B5EF4-FFF2-40B4-BE49-F238E27FC236}">
                    <a16:creationId xmlns:a16="http://schemas.microsoft.com/office/drawing/2014/main" id="{E16A38B9-1B18-4A5D-B902-61BF5F352396}"/>
                  </a:ext>
                </a:extLst>
              </p:cNvPr>
              <p:cNvSpPr/>
              <p:nvPr/>
            </p:nvSpPr>
            <p:spPr>
              <a:xfrm>
                <a:off x="8516561" y="3942000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27" name="Google Shape;156;p20">
                <a:extLst>
                  <a:ext uri="{FF2B5EF4-FFF2-40B4-BE49-F238E27FC236}">
                    <a16:creationId xmlns:a16="http://schemas.microsoft.com/office/drawing/2014/main" id="{59401BBB-8801-482E-975F-FF2D73605E12}"/>
                  </a:ext>
                </a:extLst>
              </p:cNvPr>
              <p:cNvSpPr/>
              <p:nvPr/>
            </p:nvSpPr>
            <p:spPr>
              <a:xfrm rot="-5400000">
                <a:off x="7180125" y="2605525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28" name="Google Shape;157;p20">
                <a:extLst>
                  <a:ext uri="{FF2B5EF4-FFF2-40B4-BE49-F238E27FC236}">
                    <a16:creationId xmlns:a16="http://schemas.microsoft.com/office/drawing/2014/main" id="{C48EEFC3-9F9F-4F47-A612-B62C665D47A9}"/>
                  </a:ext>
                </a:extLst>
              </p:cNvPr>
              <p:cNvSpPr/>
              <p:nvPr/>
            </p:nvSpPr>
            <p:spPr>
              <a:xfrm rot="-5400000">
                <a:off x="5708850" y="3417450"/>
                <a:ext cx="1326900" cy="13269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triangl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" name="Google Shape;158;p20">
                <a:extLst>
                  <a:ext uri="{FF2B5EF4-FFF2-40B4-BE49-F238E27FC236}">
                    <a16:creationId xmlns:a16="http://schemas.microsoft.com/office/drawing/2014/main" id="{69C2C7F1-2BF0-49A5-9C71-25088F6BC928}"/>
                  </a:ext>
                </a:extLst>
              </p:cNvPr>
              <p:cNvCxnSpPr/>
              <p:nvPr/>
            </p:nvCxnSpPr>
            <p:spPr>
              <a:xfrm>
                <a:off x="6109725" y="3957425"/>
                <a:ext cx="2268000" cy="226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159;p20">
                <a:extLst>
                  <a:ext uri="{FF2B5EF4-FFF2-40B4-BE49-F238E27FC236}">
                    <a16:creationId xmlns:a16="http://schemas.microsoft.com/office/drawing/2014/main" id="{F6D17B63-08A2-4D47-A5FB-65D0BDA48244}"/>
                  </a:ext>
                </a:extLst>
              </p:cNvPr>
              <p:cNvCxnSpPr/>
              <p:nvPr/>
            </p:nvCxnSpPr>
            <p:spPr>
              <a:xfrm flipH="1">
                <a:off x="6102050" y="3941996"/>
                <a:ext cx="2291100" cy="2291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160;p20">
                <a:extLst>
                  <a:ext uri="{FF2B5EF4-FFF2-40B4-BE49-F238E27FC236}">
                    <a16:creationId xmlns:a16="http://schemas.microsoft.com/office/drawing/2014/main" id="{8BB05264-CDD5-43C1-8D61-19E4ED4CCA05}"/>
                  </a:ext>
                </a:extLst>
              </p:cNvPr>
              <p:cNvCxnSpPr/>
              <p:nvPr/>
            </p:nvCxnSpPr>
            <p:spPr>
              <a:xfrm>
                <a:off x="5978575" y="3949725"/>
                <a:ext cx="0" cy="2283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triangle" w="sm" len="sm"/>
                <a:tailEnd type="triangle" w="sm" len="sm"/>
              </a:ln>
            </p:spPr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4B50B41-E290-45E6-B357-CD559C9F6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1553" y="2191120"/>
              <a:ext cx="2472459" cy="1441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9794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39D94-F849-45E7-911C-D2C8D50CF8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2 Marcador de contenido">
                <a:extLst>
                  <a:ext uri="{FF2B5EF4-FFF2-40B4-BE49-F238E27FC236}">
                    <a16:creationId xmlns:a16="http://schemas.microsoft.com/office/drawing/2014/main" id="{6AE557E1-9FA0-42F8-83D2-98F58E4E0E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702" y="751561"/>
                <a:ext cx="8256456" cy="396257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2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20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8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6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s-ES" sz="2000" b="1" dirty="0">
                    <a:solidFill>
                      <a:schemeClr val="bg1"/>
                    </a:solidFill>
                    <a:latin typeface="Garamond" panose="02020404030301010803" pitchFamily="18" charset="0"/>
                    <a:sym typeface="Symbol" panose="05050102010706020507" pitchFamily="18" charset="2"/>
                  </a:rPr>
                  <a:t>B) Fase de mejora local: mejorar los solapamientos identificados</a:t>
                </a:r>
                <a:endParaRPr lang="es-ES_tradnl" sz="2000" dirty="0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  <a:p>
                <a:pPr marL="0" indent="0" algn="just">
                  <a:buNone/>
                </a:pPr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Sea 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un solapamiento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el conjunto de comunidades que intervienen en </a:t>
                </a:r>
                <a14:m>
                  <m:oMath xmlns:m="http://schemas.openxmlformats.org/officeDocument/2006/math">
                    <m:r>
                      <a:rPr lang="es-ES_tradnl" sz="1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. Sea 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s-ES_tradnl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el conjunto de adyacentes a 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que pertenecen al menos a una comunidad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. Sea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1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1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…,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1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</m:d>
                  </m:oMath>
                </a14:m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el conjunto de comunidades o zonas del solapamiento que contienen los vértices de 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s-ES_tradnl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s-ES_tradnl" sz="1800" dirty="0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  <a:p>
                <a:pPr marL="0" indent="0" algn="just">
                  <a:buNone/>
                </a:pPr>
                <a:endParaRPr lang="es-ES_tradnl" sz="1800" dirty="0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  <a:p>
                <a:pPr marL="0" indent="0" algn="just">
                  <a:buNone/>
                </a:pPr>
                <a:r>
                  <a:rPr lang="es-ES_tradnl" sz="1800" b="1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Definición (Uniformidad de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s-ES_tradnl" sz="1800" b="1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)</a:t>
                </a:r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. Se define la uniformidad de 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como: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brk m:alnAt="7"/>
                            </m:rP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𝑎𝑏𝑠</m:t>
                          </m:r>
                          <m:d>
                            <m:dPr>
                              <m:ctrlP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s-ES_tradnl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)∩</m:t>
                                  </m:r>
                                  <m:sSubSup>
                                    <m:sSubSupPr>
                                      <m:ctrlPr>
                                        <a:rPr lang="en-US" sz="1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1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  <m:sup>
                                      <m:r>
                                        <a:rPr lang="en-US" sz="1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s-ES_tradnl" sz="1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s-ES_tradnl" sz="2000" dirty="0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6" name="2 Marcador de contenido">
                <a:extLst>
                  <a:ext uri="{FF2B5EF4-FFF2-40B4-BE49-F238E27FC236}">
                    <a16:creationId xmlns:a16="http://schemas.microsoft.com/office/drawing/2014/main" id="{6AE557E1-9FA0-42F8-83D2-98F58E4E0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02" y="751561"/>
                <a:ext cx="8256456" cy="3962577"/>
              </a:xfrm>
              <a:prstGeom prst="rect">
                <a:avLst/>
              </a:prstGeom>
              <a:blipFill>
                <a:blip r:embed="rId2"/>
                <a:stretch>
                  <a:fillRect l="-812" t="-769" r="-5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contenido 2">
                <a:extLst>
                  <a:ext uri="{FF2B5EF4-FFF2-40B4-BE49-F238E27FC236}">
                    <a16:creationId xmlns:a16="http://schemas.microsoft.com/office/drawing/2014/main" id="{6B5EB8BB-5FF1-44F3-AF94-BCDB1FFD3F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274" y="4205768"/>
                <a:ext cx="8250312" cy="937732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2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20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8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6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ClrTx/>
                  <a:buNone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 Medir cuán uniforme se distribuyen los enlaces externos adyacentes a los vértices 	pertenecientes a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7" name="Marcador de contenido 2">
                <a:extLst>
                  <a:ext uri="{FF2B5EF4-FFF2-40B4-BE49-F238E27FC236}">
                    <a16:creationId xmlns:a16="http://schemas.microsoft.com/office/drawing/2014/main" id="{6B5EB8BB-5FF1-44F3-AF94-BCDB1FFD3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74" y="4205768"/>
                <a:ext cx="8250312" cy="937732"/>
              </a:xfrm>
              <a:prstGeom prst="rect">
                <a:avLst/>
              </a:prstGeom>
              <a:blipFill>
                <a:blip r:embed="rId3"/>
                <a:stretch>
                  <a:fillRect l="-813" t="-3247" r="-739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F80224F-4DBC-43CD-8B72-3ADF89CFADB1}"/>
              </a:ext>
            </a:extLst>
          </p:cNvPr>
          <p:cNvSpPr txBox="1"/>
          <p:nvPr/>
        </p:nvSpPr>
        <p:spPr>
          <a:xfrm>
            <a:off x="371702" y="217325"/>
            <a:ext cx="6718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lt1"/>
                </a:solidFill>
                <a:latin typeface="Cousine"/>
                <a:cs typeface="Cousine"/>
                <a:sym typeface="Cousine"/>
              </a:rPr>
              <a:t>Propuesta: fase de mejora local </a:t>
            </a:r>
          </a:p>
        </p:txBody>
      </p:sp>
    </p:spTree>
    <p:extLst>
      <p:ext uri="{BB962C8B-B14F-4D97-AF65-F5344CB8AC3E}">
        <p14:creationId xmlns:p14="http://schemas.microsoft.com/office/powerpoint/2010/main" val="3311071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39D94-F849-45E7-911C-D2C8D50CF8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80224F-4DBC-43CD-8B72-3ADF89CFADB1}"/>
              </a:ext>
            </a:extLst>
          </p:cNvPr>
          <p:cNvSpPr txBox="1"/>
          <p:nvPr/>
        </p:nvSpPr>
        <p:spPr>
          <a:xfrm>
            <a:off x="400731" y="159268"/>
            <a:ext cx="6718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lt1"/>
                </a:solidFill>
                <a:latin typeface="Cousine"/>
                <a:cs typeface="Cousine"/>
                <a:sym typeface="Cousine"/>
              </a:rPr>
              <a:t>Propuesta: fase de mejora local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2 Marcador de contenido">
                <a:extLst>
                  <a:ext uri="{FF2B5EF4-FFF2-40B4-BE49-F238E27FC236}">
                    <a16:creationId xmlns:a16="http://schemas.microsoft.com/office/drawing/2014/main" id="{689E91E9-44CA-483A-9714-A44C6A03AE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490" y="620933"/>
                <a:ext cx="8227204" cy="377579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2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20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8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6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s-ES" sz="2000" b="1" dirty="0">
                    <a:solidFill>
                      <a:schemeClr val="bg1"/>
                    </a:solidFill>
                    <a:latin typeface="Garamond" panose="02020404030301010803" pitchFamily="18" charset="0"/>
                    <a:sym typeface="Symbol" panose="05050102010706020507" pitchFamily="18" charset="2"/>
                  </a:rPr>
                  <a:t>B) Fase de mejora local: mejorar los solapamientos identificados</a:t>
                </a:r>
                <a:endParaRPr lang="es-ES_tradnl" sz="2000" dirty="0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  <a:p>
                <a:pPr marL="0" indent="0" algn="just">
                  <a:buNone/>
                </a:pPr>
                <a:r>
                  <a:rPr lang="en-US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Sea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ES_tradnl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el conjunto de vértices adyacentes a 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en una comunidad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es-ES_tradnl" sz="1800" b="1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Definición (Intermediación simple de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s-ES_tradnl" sz="1800" b="1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).</a:t>
                </a:r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Se define la intermediación simple:</a:t>
                </a:r>
              </a:p>
              <a:p>
                <a:pPr marL="0" indent="0" algn="just">
                  <a:buNone/>
                </a:pPr>
                <a:endParaRPr lang="es-ES_tradnl" sz="1800" dirty="0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</m:t>
                          </m:r>
                          <m:nary>
                            <m:naryPr>
                              <m:chr m:val="∑"/>
                              <m:ctrlP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sub>
                                  </m:sSub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  <m:e>
                                  <m:d>
                                    <m:dPr>
                                      <m:ctrlPr>
                                        <a:rPr lang="en-US" sz="1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s-ES" sz="1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s-ES" sz="1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sz="1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s-ES" sz="180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s-ES" sz="180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800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𝐶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800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800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800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𝐶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800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s-ES" sz="1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s-ES" sz="180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800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800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d>
                                                <m:dPr>
                                                  <m:ctrlPr>
                                                    <a:rPr lang="en-US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  <m:r>
                                                    <a:rPr lang="en-US" sz="1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|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s-ES_tradnl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𝐶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𝑍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s-ES" sz="1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∩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sz="1800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sz="1800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s-ES" sz="1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s-ES" sz="1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s-ES" sz="1800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800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800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d>
                                                <m:dPr>
                                                  <m:ctrlPr>
                                                    <a:rPr lang="en-US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  <m:r>
                                                    <a:rPr lang="en-US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|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s-ES_tradnl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𝐶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𝑍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s-ES" sz="1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∩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sz="1800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s-E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18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ES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r>
                        <a:rPr lang="es-E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s-ES_tradnl" sz="2000" dirty="0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  <a:p>
                <a:pPr marL="0" indent="0" algn="just">
                  <a:buNone/>
                </a:pPr>
                <a:endParaRPr lang="es-ES_tradnl" sz="2000" dirty="0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  <a:p>
                <a:pPr marL="0" indent="0" algn="just">
                  <a:buNone/>
                </a:pPr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donde </a:t>
                </a:r>
                <a14:m>
                  <m:oMath xmlns:m="http://schemas.openxmlformats.org/officeDocument/2006/math">
                    <m:r>
                      <a:rPr lang="es-E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s-E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s-E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s-ES_tradnl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es el conjunto de enlaces con un vértice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y otro vértice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ES_tradnl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2 Marcador de contenido">
                <a:extLst>
                  <a:ext uri="{FF2B5EF4-FFF2-40B4-BE49-F238E27FC236}">
                    <a16:creationId xmlns:a16="http://schemas.microsoft.com/office/drawing/2014/main" id="{689E91E9-44CA-483A-9714-A44C6A03A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90" y="620933"/>
                <a:ext cx="8227204" cy="3775799"/>
              </a:xfrm>
              <a:prstGeom prst="rect">
                <a:avLst/>
              </a:prstGeom>
              <a:blipFill>
                <a:blip r:embed="rId2"/>
                <a:stretch>
                  <a:fillRect l="-741" t="-1616" r="-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arcador de contenido 2">
                <a:extLst>
                  <a:ext uri="{FF2B5EF4-FFF2-40B4-BE49-F238E27FC236}">
                    <a16:creationId xmlns:a16="http://schemas.microsoft.com/office/drawing/2014/main" id="{E6AD87AB-B502-4318-A26C-30BB63DCA3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306" y="4346909"/>
                <a:ext cx="8065851" cy="881216"/>
              </a:xfrm>
              <a:prstGeom prst="rect">
                <a:avLst/>
              </a:prstGeom>
              <a:ln w="19050">
                <a:noFill/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2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20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8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6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115000"/>
                  <a:buFont typeface="Arial"/>
                  <a:buChar char="•"/>
                  <a:defRPr sz="1400" kern="1200" cap="none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ClrTx/>
                  <a:buNone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s-ES" sz="20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Medir el flujo de información que pasa a través de 𝑣 entre los vértices externos 	adyacentes a él situados en diferentes comunidades.</a:t>
                </a:r>
              </a:p>
            </p:txBody>
          </p:sp>
        </mc:Choice>
        <mc:Fallback xmlns="">
          <p:sp>
            <p:nvSpPr>
              <p:cNvPr id="10" name="Marcador de contenido 2">
                <a:extLst>
                  <a:ext uri="{FF2B5EF4-FFF2-40B4-BE49-F238E27FC236}">
                    <a16:creationId xmlns:a16="http://schemas.microsoft.com/office/drawing/2014/main" id="{E6AD87AB-B502-4318-A26C-30BB63DCA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06" y="4346909"/>
                <a:ext cx="8065851" cy="881216"/>
              </a:xfrm>
              <a:prstGeom prst="rect">
                <a:avLst/>
              </a:prstGeom>
              <a:blipFill>
                <a:blip r:embed="rId3"/>
                <a:stretch>
                  <a:fillRect l="-756" t="-4828" r="-83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769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FB666-0FE5-4066-B0E5-F89048B71E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9078F27-DD69-4F7D-BDC2-FF2CA5177FBD}"/>
              </a:ext>
            </a:extLst>
          </p:cNvPr>
          <p:cNvSpPr/>
          <p:nvPr/>
        </p:nvSpPr>
        <p:spPr>
          <a:xfrm>
            <a:off x="4301557" y="1355876"/>
            <a:ext cx="213950" cy="3269950"/>
          </a:xfrm>
          <a:prstGeom prst="leftBrace">
            <a:avLst>
              <a:gd name="adj1" fmla="val 8333"/>
              <a:gd name="adj2" fmla="val 49690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65D485A-7650-4165-A997-57211CC194DF}"/>
                  </a:ext>
                </a:extLst>
              </p:cNvPr>
              <p:cNvSpPr/>
              <p:nvPr/>
            </p:nvSpPr>
            <p:spPr>
              <a:xfrm>
                <a:off x="4515507" y="1421190"/>
                <a:ext cx="4468750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buClrTx/>
                  <a:buFont typeface="Arial" panose="020B0604020202020204" pitchFamily="34" charset="0"/>
                  <a:buChar char="•"/>
                </a:pPr>
                <a:r>
                  <a:rPr lang="es-ES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Es deseable que los vértices de 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s-ES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constituyan un flujo de información y sus adyacentes estén distribuidos uniformemente.</a:t>
                </a:r>
              </a:p>
              <a:p>
                <a:pPr algn="just">
                  <a:buClrTx/>
                  <a:buFont typeface="Arial" panose="020B0604020202020204" pitchFamily="34" charset="0"/>
                  <a:buChar char="•"/>
                </a:pPr>
                <a:endParaRPr lang="es-ES" sz="1800" dirty="0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  <a:p>
                <a:pPr algn="just">
                  <a:buClrTx/>
                  <a:buFont typeface="Arial" panose="020B0604020202020204" pitchFamily="34" charset="0"/>
                  <a:buChar char="•"/>
                </a:pPr>
                <a:r>
                  <a:rPr lang="es-ES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Mediante las transformaciones definidas, se busca reducir o ampliar </a:t>
                </a:r>
                <a14:m>
                  <m:oMath xmlns:m="http://schemas.openxmlformats.org/officeDocument/2006/math">
                    <m:r>
                      <a:rPr lang="en-US" sz="1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s-ES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localmente.</a:t>
                </a:r>
              </a:p>
              <a:p>
                <a:pPr algn="just">
                  <a:buClrTx/>
                </a:pPr>
                <a:r>
                  <a:rPr lang="es-ES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s-ES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Escalador de colina “mejor ascenso”</a:t>
                </a:r>
              </a:p>
              <a:p>
                <a:pPr algn="just">
                  <a:buClrTx/>
                </a:pPr>
                <a:endParaRPr lang="es-ES" sz="1800" dirty="0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  <a:p>
                <a:pPr algn="just">
                  <a:buClrTx/>
                  <a:buFont typeface="Arial" panose="020B0604020202020204" pitchFamily="34" charset="0"/>
                  <a:buChar char="•"/>
                </a:pPr>
                <a:r>
                  <a:rPr lang="es-ES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 Las propiedades definidas evalúan la “calidad” del solapamiento de los subgrafos en </a:t>
                </a:r>
                <a14:m>
                  <m:oMath xmlns:m="http://schemas.openxmlformats.org/officeDocument/2006/math">
                    <m:r>
                      <a:rPr lang="en-US" sz="1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s-ES" sz="1800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65D485A-7650-4165-A997-57211CC19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507" y="1421190"/>
                <a:ext cx="4468750" cy="2862322"/>
              </a:xfrm>
              <a:prstGeom prst="rect">
                <a:avLst/>
              </a:prstGeom>
              <a:blipFill>
                <a:blip r:embed="rId2"/>
                <a:stretch>
                  <a:fillRect l="-1228" t="-851" r="-1091" b="-255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9695859-88BE-44C1-9489-F3BA4E1CA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6" y="1651051"/>
            <a:ext cx="3950599" cy="2432435"/>
          </a:xfrm>
          <a:prstGeom prst="rect">
            <a:avLst/>
          </a:prstGeom>
        </p:spPr>
      </p:pic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C83AA97-658B-4B45-9455-502935B62FC4}"/>
              </a:ext>
            </a:extLst>
          </p:cNvPr>
          <p:cNvSpPr txBox="1">
            <a:spLocks/>
          </p:cNvSpPr>
          <p:nvPr/>
        </p:nvSpPr>
        <p:spPr>
          <a:xfrm>
            <a:off x="301756" y="704836"/>
            <a:ext cx="7615787" cy="716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▪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▫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■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●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○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■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●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○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■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spcBef>
                <a:spcPct val="0"/>
              </a:spcBef>
              <a:buClr>
                <a:schemeClr val="bg1"/>
              </a:buClr>
              <a:buFont typeface="Cousine"/>
              <a:buNone/>
            </a:pPr>
            <a:r>
              <a:rPr lang="es-ES" sz="2000" b="1" dirty="0">
                <a:solidFill>
                  <a:schemeClr val="bg1"/>
                </a:solidFill>
                <a:latin typeface="Garamond" panose="02020404030301010803" pitchFamily="18" charset="0"/>
                <a:cs typeface="+mn-cs"/>
                <a:sym typeface="Symbol" panose="05050102010706020507" pitchFamily="18" charset="2"/>
              </a:rPr>
              <a:t>B) Fase de mejora local: mejorar los solapamientos identificados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D4686-3857-4E1D-AA26-8427B74298E3}"/>
              </a:ext>
            </a:extLst>
          </p:cNvPr>
          <p:cNvSpPr txBox="1"/>
          <p:nvPr/>
        </p:nvSpPr>
        <p:spPr>
          <a:xfrm>
            <a:off x="357188" y="243171"/>
            <a:ext cx="6718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lt1"/>
                </a:solidFill>
                <a:latin typeface="Cousine"/>
                <a:cs typeface="Cousine"/>
                <a:sym typeface="Cousine"/>
              </a:rPr>
              <a:t>Propuesta: fase de mejora local </a:t>
            </a:r>
          </a:p>
        </p:txBody>
      </p:sp>
    </p:spTree>
    <p:extLst>
      <p:ext uri="{BB962C8B-B14F-4D97-AF65-F5344CB8AC3E}">
        <p14:creationId xmlns:p14="http://schemas.microsoft.com/office/powerpoint/2010/main" val="1391409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9F6C6-775F-4A05-9994-251CCF56CB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1A7CBDC-B21D-41A7-BC10-0AD285927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83" y="341558"/>
            <a:ext cx="8690642" cy="515408"/>
          </a:xfrm>
        </p:spPr>
        <p:txBody>
          <a:bodyPr>
            <a:noAutofit/>
          </a:bodyPr>
          <a:lstStyle/>
          <a:p>
            <a:r>
              <a:rPr lang="es-ES_tradnl" sz="2800" dirty="0">
                <a:solidFill>
                  <a:schemeClr val="bg1"/>
                </a:solidFill>
              </a:rPr>
              <a:t>Aportes teóricos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60E30E-0368-4A53-88D5-3124017CF7CE}"/>
              </a:ext>
            </a:extLst>
          </p:cNvPr>
          <p:cNvGrpSpPr/>
          <p:nvPr/>
        </p:nvGrpSpPr>
        <p:grpSpPr>
          <a:xfrm>
            <a:off x="636127" y="1432819"/>
            <a:ext cx="7954808" cy="579963"/>
            <a:chOff x="620593" y="1116605"/>
            <a:chExt cx="10842538" cy="5799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658DD4-54B5-4257-8DFE-4B6633C6D36B}"/>
                </a:ext>
              </a:extLst>
            </p:cNvPr>
            <p:cNvSpPr/>
            <p:nvPr/>
          </p:nvSpPr>
          <p:spPr>
            <a:xfrm>
              <a:off x="1237129" y="1223375"/>
              <a:ext cx="10226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ES_tradnl" sz="2000" dirty="0">
                  <a:solidFill>
                    <a:schemeClr val="bg1"/>
                  </a:solidFill>
                  <a:latin typeface="Garamond" panose="02020404030301010803" pitchFamily="18" charset="0"/>
                </a:rPr>
                <a:t>Diseño de dos medidas de aptitud para validar la pertinencia de los vértices del solapamiento.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0DAAC88-0591-49D4-93E0-B2E1F231662E}"/>
                    </a:ext>
                  </a:extLst>
                </p:cNvPr>
                <p:cNvSpPr/>
                <p:nvPr/>
              </p:nvSpPr>
              <p:spPr>
                <a:xfrm>
                  <a:off x="620593" y="1327236"/>
                  <a:ext cx="4491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s-ES_tradnl" sz="1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0DAAC88-0591-49D4-93E0-B2E1F23166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593" y="1327236"/>
                  <a:ext cx="449162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9259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F4E151-3D05-467C-AD85-B2FEE4519C58}"/>
                </a:ext>
              </a:extLst>
            </p:cNvPr>
            <p:cNvSpPr txBox="1"/>
            <p:nvPr/>
          </p:nvSpPr>
          <p:spPr>
            <a:xfrm>
              <a:off x="6350130" y="1116605"/>
              <a:ext cx="256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Garamond" panose="02020404030301010803" pitchFamily="18" charset="0"/>
                </a:rPr>
                <a:t>1</a:t>
              </a:r>
              <a:endParaRPr lang="es-ES_tradnl" sz="1200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0DE9C6-58D7-4C4B-BBA5-567ED87A7B28}"/>
              </a:ext>
            </a:extLst>
          </p:cNvPr>
          <p:cNvGrpSpPr/>
          <p:nvPr/>
        </p:nvGrpSpPr>
        <p:grpSpPr>
          <a:xfrm>
            <a:off x="579759" y="3969033"/>
            <a:ext cx="7984479" cy="885306"/>
            <a:chOff x="966381" y="5510009"/>
            <a:chExt cx="10257823" cy="8004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78CE47-82AE-4878-84C0-C7A17EDDC640}"/>
                </a:ext>
              </a:extLst>
            </p:cNvPr>
            <p:cNvSpPr txBox="1"/>
            <p:nvPr/>
          </p:nvSpPr>
          <p:spPr>
            <a:xfrm>
              <a:off x="1165844" y="5642602"/>
              <a:ext cx="10058360" cy="667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_tradnl" dirty="0">
                  <a:solidFill>
                    <a:schemeClr val="bg1"/>
                  </a:solidFill>
                  <a:latin typeface="Garamond" panose="02020404030301010803" pitchFamily="18" charset="0"/>
                </a:rPr>
                <a:t>D.H Grass-Boada, A. Pérez-Suárez, A. Gago-Alonso, R. Bello, A. Rosete. </a:t>
              </a:r>
              <a:r>
                <a:rPr lang="es-ES_tradnl" i="1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Multi-objective</a:t>
              </a:r>
              <a:r>
                <a:rPr lang="es-ES_tradnl" i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es-ES_tradnl" i="1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Overlapping</a:t>
              </a:r>
              <a:r>
                <a:rPr lang="es-ES_tradnl" i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es-ES_tradnl" i="1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Community</a:t>
              </a:r>
              <a:r>
                <a:rPr lang="es-ES_tradnl" i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es-ES_tradnl" i="1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Detection</a:t>
              </a:r>
              <a:r>
                <a:rPr lang="es-ES_tradnl" i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es-ES_tradnl" i="1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by</a:t>
              </a:r>
              <a:r>
                <a:rPr lang="es-ES_tradnl" i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 Global and Local </a:t>
              </a:r>
              <a:r>
                <a:rPr lang="es-ES_tradnl" i="1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Approaches</a:t>
              </a:r>
              <a:r>
                <a:rPr lang="es-ES_tradnl" dirty="0">
                  <a:solidFill>
                    <a:schemeClr val="bg1"/>
                  </a:solidFill>
                  <a:latin typeface="Garamond" panose="02020404030301010803" pitchFamily="18" charset="0"/>
                </a:rPr>
                <a:t>. </a:t>
              </a:r>
              <a:r>
                <a:rPr lang="es-ES_tradnl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Lecture</a:t>
              </a:r>
              <a:r>
                <a:rPr lang="es-ES_tradnl" dirty="0">
                  <a:solidFill>
                    <a:schemeClr val="bg1"/>
                  </a:solidFill>
                  <a:latin typeface="Garamond" panose="02020404030301010803" pitchFamily="18" charset="0"/>
                </a:rPr>
                <a:t> Notes in </a:t>
              </a:r>
              <a:r>
                <a:rPr lang="es-ES_tradnl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Computer</a:t>
              </a:r>
              <a:r>
                <a:rPr lang="es-ES_tradnl" dirty="0">
                  <a:solidFill>
                    <a:schemeClr val="bg1"/>
                  </a:solidFill>
                  <a:latin typeface="Garamond" panose="02020404030301010803" pitchFamily="18" charset="0"/>
                </a:rPr>
                <a:t> </a:t>
              </a:r>
              <a:r>
                <a:rPr lang="es-ES_tradnl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Science</a:t>
              </a:r>
              <a:r>
                <a:rPr lang="es-ES_tradnl" dirty="0">
                  <a:solidFill>
                    <a:schemeClr val="bg1"/>
                  </a:solidFill>
                  <a:latin typeface="Garamond" panose="02020404030301010803" pitchFamily="18" charset="0"/>
                </a:rPr>
                <a:t>, Springer LNCS 10657, </a:t>
              </a:r>
              <a:r>
                <a:rPr lang="es-ES_tradnl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pp</a:t>
              </a:r>
              <a:r>
                <a:rPr lang="es-ES_tradnl" dirty="0">
                  <a:solidFill>
                    <a:schemeClr val="bg1"/>
                  </a:solidFill>
                  <a:latin typeface="Garamond" panose="02020404030301010803" pitchFamily="18" charset="0"/>
                </a:rPr>
                <a:t> 272-280, 2017.</a:t>
              </a:r>
              <a:endParaRPr lang="es-ES_tradnl" b="1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14C1A0-EE28-4D0F-9B70-B480BB2C0422}"/>
                </a:ext>
              </a:extLst>
            </p:cNvPr>
            <p:cNvSpPr txBox="1"/>
            <p:nvPr/>
          </p:nvSpPr>
          <p:spPr>
            <a:xfrm>
              <a:off x="966381" y="5510009"/>
              <a:ext cx="346394" cy="278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chemeClr val="bg1"/>
                  </a:solidFill>
                  <a:latin typeface="Garamond" panose="02020404030301010803" pitchFamily="18" charset="0"/>
                </a:rPr>
                <a:t>1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794BAE8C-F20F-4EF9-AB5C-E88445C46119}"/>
              </a:ext>
            </a:extLst>
          </p:cNvPr>
          <p:cNvSpPr txBox="1">
            <a:spLocks/>
          </p:cNvSpPr>
          <p:nvPr/>
        </p:nvSpPr>
        <p:spPr>
          <a:xfrm>
            <a:off x="631628" y="2620965"/>
            <a:ext cx="7880743" cy="668664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1800" b="1" dirty="0">
                <a:solidFill>
                  <a:schemeClr val="bg1"/>
                </a:solidFill>
                <a:latin typeface="Garamond" panose="02020404030301010803" pitchFamily="18" charset="0"/>
              </a:rPr>
              <a:t>Objetivo. </a:t>
            </a:r>
            <a:r>
              <a:rPr lang="es-ES" sz="1800" dirty="0">
                <a:solidFill>
                  <a:schemeClr val="bg1"/>
                </a:solidFill>
                <a:latin typeface="Garamond" panose="02020404030301010803" pitchFamily="18" charset="0"/>
              </a:rPr>
              <a:t>Definir medidas que evalúen la pertinencia de los vértices pertenecientes al solapamiento, con el objetivo de lograr eficacia en las comunidades obtenidas.</a:t>
            </a:r>
            <a:endParaRPr lang="en-US" sz="18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426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8D9CEA-EDFD-48F1-AF78-F57BDD7BDA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4F4D3B-3F1E-485D-83C4-271E4B324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83" y="211627"/>
            <a:ext cx="8690642" cy="515408"/>
          </a:xfrm>
        </p:spPr>
        <p:txBody>
          <a:bodyPr>
            <a:noAutofit/>
          </a:bodyPr>
          <a:lstStyle/>
          <a:p>
            <a:r>
              <a:rPr lang="es-ES_tradnl" sz="2800" dirty="0">
                <a:solidFill>
                  <a:schemeClr val="bg1"/>
                </a:solidFill>
              </a:rPr>
              <a:t>Aportes teóricos/prácticos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F79D010-6494-40E3-BA11-662B46D28786}"/>
              </a:ext>
            </a:extLst>
          </p:cNvPr>
          <p:cNvSpPr txBox="1">
            <a:spLocks/>
          </p:cNvSpPr>
          <p:nvPr/>
        </p:nvSpPr>
        <p:spPr>
          <a:xfrm>
            <a:off x="615142" y="1522380"/>
            <a:ext cx="5303888" cy="2720294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buClrTx/>
            </a:pPr>
            <a:r>
              <a:rPr lang="es-ES" sz="1800" b="1" dirty="0">
                <a:solidFill>
                  <a:schemeClr val="bg1"/>
                </a:solidFill>
                <a:latin typeface="Garamond" panose="02020404030301010803" pitchFamily="18" charset="0"/>
              </a:rPr>
              <a:t>Figura 6</a:t>
            </a:r>
            <a:r>
              <a:rPr lang="es-ES" sz="1800" dirty="0">
                <a:solidFill>
                  <a:schemeClr val="bg1"/>
                </a:solidFill>
                <a:latin typeface="Garamond" panose="02020404030301010803" pitchFamily="18" charset="0"/>
              </a:rPr>
              <a:t> muestra el solapamiento (</a:t>
            </a:r>
            <a:r>
              <a:rPr lang="en-US" sz="1800" dirty="0">
                <a:solidFill>
                  <a:schemeClr val="bg1"/>
                </a:solidFill>
                <a:latin typeface="Garamond" panose="02020404030301010803" pitchFamily="18" charset="0"/>
              </a:rPr>
              <a:t>vértices en </a:t>
            </a:r>
            <a:r>
              <a:rPr lang="es-ES_tradnl" sz="1800" dirty="0">
                <a:solidFill>
                  <a:schemeClr val="bg1"/>
                </a:solidFill>
                <a:latin typeface="Garamond" panose="02020404030301010803" pitchFamily="18" charset="0"/>
              </a:rPr>
              <a:t>azul</a:t>
            </a:r>
            <a:r>
              <a:rPr lang="es-ES" sz="1800" dirty="0">
                <a:solidFill>
                  <a:schemeClr val="bg1"/>
                </a:solidFill>
                <a:latin typeface="Garamond" panose="02020404030301010803" pitchFamily="18" charset="0"/>
              </a:rPr>
              <a:t>) entre tres de las comunidades más “abarcadoras” de la red </a:t>
            </a:r>
            <a:r>
              <a:rPr lang="es-ES" sz="1800" b="1" dirty="0">
                <a:solidFill>
                  <a:schemeClr val="bg1"/>
                </a:solidFill>
                <a:latin typeface="Garamond" panose="02020404030301010803" pitchFamily="18" charset="0"/>
              </a:rPr>
              <a:t>#</a:t>
            </a:r>
            <a:r>
              <a:rPr lang="es-ES" sz="18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NetArrestAzamKhan</a:t>
            </a:r>
            <a:r>
              <a:rPr lang="es-ES" sz="1800" dirty="0">
                <a:solidFill>
                  <a:schemeClr val="bg1"/>
                </a:solidFill>
                <a:latin typeface="Garamond" panose="02020404030301010803" pitchFamily="18" charset="0"/>
              </a:rPr>
              <a:t>. </a:t>
            </a:r>
          </a:p>
          <a:p>
            <a:pPr algn="just">
              <a:buClrTx/>
            </a:pPr>
            <a:r>
              <a:rPr lang="es-ES" sz="1800" dirty="0">
                <a:solidFill>
                  <a:schemeClr val="bg1"/>
                </a:solidFill>
                <a:latin typeface="Garamond" panose="02020404030301010803" pitchFamily="18" charset="0"/>
              </a:rPr>
              <a:t>El conjunto de vértices solapados, constituyen un puente de información entre las comunidades. </a:t>
            </a:r>
            <a:endParaRPr lang="es-ES" sz="1800" dirty="0">
              <a:solidFill>
                <a:schemeClr val="bg1"/>
              </a:solidFill>
              <a:latin typeface="Garamond" panose="02020404030301010803" pitchFamily="18" charset="0"/>
              <a:cs typeface="Segoe UI" panose="020B0502040204020203" pitchFamily="34" charset="0"/>
            </a:endParaRPr>
          </a:p>
          <a:p>
            <a:pPr marL="0" indent="0" algn="just">
              <a:buClr>
                <a:schemeClr val="bg1">
                  <a:lumMod val="50000"/>
                </a:schemeClr>
              </a:buClr>
              <a:buNone/>
            </a:pPr>
            <a:endParaRPr lang="es-ES" sz="1800" dirty="0">
              <a:solidFill>
                <a:schemeClr val="bg1"/>
              </a:solidFill>
              <a:latin typeface="Garamond" panose="02020404030301010803" pitchFamily="18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E4013A-0984-4765-85A8-647A7642354F}"/>
              </a:ext>
            </a:extLst>
          </p:cNvPr>
          <p:cNvSpPr/>
          <p:nvPr/>
        </p:nvSpPr>
        <p:spPr>
          <a:xfrm>
            <a:off x="615141" y="900826"/>
            <a:ext cx="4108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b="1" noProof="1">
                <a:solidFill>
                  <a:schemeClr val="bg1"/>
                </a:solidFill>
                <a:latin typeface="Garamond" panose="02020404030301010803" pitchFamily="18" charset="0"/>
              </a:rPr>
              <a:t>Visualización mediante Gephi</a:t>
            </a:r>
            <a:endParaRPr lang="es-ES_tradnl" sz="24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A53D9AF5-819A-4A69-B3B5-EBC756F93441}"/>
              </a:ext>
            </a:extLst>
          </p:cNvPr>
          <p:cNvSpPr txBox="1">
            <a:spLocks/>
          </p:cNvSpPr>
          <p:nvPr/>
        </p:nvSpPr>
        <p:spPr>
          <a:xfrm>
            <a:off x="682783" y="3837122"/>
            <a:ext cx="7934744" cy="89882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000" b="1" dirty="0">
                <a:solidFill>
                  <a:schemeClr val="bg1"/>
                </a:solidFill>
                <a:latin typeface="Garamond" panose="02020404030301010803" pitchFamily="18" charset="0"/>
              </a:rPr>
              <a:t>Objetivo. </a:t>
            </a:r>
            <a:r>
              <a:rPr lang="es-ES" sz="2000" dirty="0">
                <a:solidFill>
                  <a:schemeClr val="bg1"/>
                </a:solidFill>
                <a:latin typeface="Garamond" panose="02020404030301010803" pitchFamily="18" charset="0"/>
              </a:rPr>
              <a:t>Aplicar el algoritmo propuesto en un caso de estudio definido en una red social, que permita el análisis de las comunidades identificadas contribuyendo a gestionar información y conocimiento.</a:t>
            </a:r>
            <a:endParaRPr lang="en-US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8E6490-EA66-4ED3-81CB-F63C1BC38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762" y="754267"/>
            <a:ext cx="3054495" cy="272029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2919872-64F2-44F8-80CF-392272C6FC19}"/>
              </a:ext>
            </a:extLst>
          </p:cNvPr>
          <p:cNvSpPr/>
          <p:nvPr/>
        </p:nvSpPr>
        <p:spPr>
          <a:xfrm>
            <a:off x="7444510" y="1550088"/>
            <a:ext cx="480292" cy="528093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6954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8D9CEA-EDFD-48F1-AF78-F57BDD7BDA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73B077-6E8A-47F6-A46A-ECA84B3E9763}"/>
              </a:ext>
            </a:extLst>
          </p:cNvPr>
          <p:cNvGrpSpPr/>
          <p:nvPr/>
        </p:nvGrpSpPr>
        <p:grpSpPr>
          <a:xfrm>
            <a:off x="355600" y="210033"/>
            <a:ext cx="8432799" cy="4808317"/>
            <a:chOff x="2393606" y="2069663"/>
            <a:chExt cx="7363840" cy="42913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DD15E9-3227-4F9C-92AC-D46AC0A34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606" y="2069663"/>
              <a:ext cx="7363840" cy="381698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35B605-0778-4733-99A3-5BF5AEDB679D}"/>
                </a:ext>
              </a:extLst>
            </p:cNvPr>
            <p:cNvSpPr/>
            <p:nvPr/>
          </p:nvSpPr>
          <p:spPr>
            <a:xfrm>
              <a:off x="2673471" y="5899312"/>
              <a:ext cx="70839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" sz="12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Figura 7: Red #</a:t>
              </a:r>
              <a:r>
                <a:rPr lang="es-ES" sz="1200" b="1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NetArrestAzamKhan</a:t>
              </a:r>
              <a:r>
                <a:rPr lang="es-ES" sz="12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. (a) Solapamiento de comunidades ubicadas en el exterior de la red; (b) Solapamiento de comunidades más al centro de la red.</a:t>
              </a:r>
              <a:endParaRPr lang="es-ES_tradnl" sz="1200" b="1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EC6859-9BD9-4A0F-8A9B-0BF49497C77A}"/>
              </a:ext>
            </a:extLst>
          </p:cNvPr>
          <p:cNvSpPr/>
          <p:nvPr/>
        </p:nvSpPr>
        <p:spPr>
          <a:xfrm>
            <a:off x="7158183" y="1653310"/>
            <a:ext cx="508000" cy="600363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EF34314-B6A4-4ACC-95B5-8CAE73F448A7}"/>
              </a:ext>
            </a:extLst>
          </p:cNvPr>
          <p:cNvSpPr/>
          <p:nvPr/>
        </p:nvSpPr>
        <p:spPr>
          <a:xfrm>
            <a:off x="2618510" y="2048270"/>
            <a:ext cx="508000" cy="600363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5222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203A5-F9DE-4459-ACCD-D50EA13E31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3C18CE-3ECE-469F-9000-28EF3844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83" y="341558"/>
            <a:ext cx="8690642" cy="515408"/>
          </a:xfrm>
        </p:spPr>
        <p:txBody>
          <a:bodyPr>
            <a:noAutofit/>
          </a:bodyPr>
          <a:lstStyle/>
          <a:p>
            <a:r>
              <a:rPr lang="es-ES_tradnl" sz="2800" dirty="0">
                <a:solidFill>
                  <a:schemeClr val="bg1"/>
                </a:solidFill>
              </a:rPr>
              <a:t>Investigaciones actuales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D017A4-2328-4A21-8F5E-AAB56D779D2B}"/>
              </a:ext>
            </a:extLst>
          </p:cNvPr>
          <p:cNvSpPr txBox="1">
            <a:spLocks/>
          </p:cNvSpPr>
          <p:nvPr/>
        </p:nvSpPr>
        <p:spPr>
          <a:xfrm>
            <a:off x="682783" y="926474"/>
            <a:ext cx="8690642" cy="51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_tradnl" sz="2400" dirty="0">
                <a:solidFill>
                  <a:schemeClr val="bg1"/>
                </a:solidFill>
              </a:rPr>
              <a:t>Contexto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2F8ACB-07C1-4C24-9651-B36D57B5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83" y="1441882"/>
            <a:ext cx="7934744" cy="29911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BDB773E-5747-4C06-B2D0-04433D22DBB7}"/>
              </a:ext>
            </a:extLst>
          </p:cNvPr>
          <p:cNvGrpSpPr/>
          <p:nvPr/>
        </p:nvGrpSpPr>
        <p:grpSpPr>
          <a:xfrm>
            <a:off x="4995030" y="3480153"/>
            <a:ext cx="3528127" cy="952889"/>
            <a:chOff x="5028104" y="3480153"/>
            <a:chExt cx="3528127" cy="95288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6E9E676-C947-462A-B920-0F0600B903BC}"/>
                </a:ext>
              </a:extLst>
            </p:cNvPr>
            <p:cNvSpPr txBox="1"/>
            <p:nvPr/>
          </p:nvSpPr>
          <p:spPr>
            <a:xfrm>
              <a:off x="6432601" y="3587265"/>
              <a:ext cx="212363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86 billones neuronas, con 150 trillones de sinapsis (“conexiones” 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972370-A188-41B7-AC64-5D6F9110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8104" y="3480153"/>
              <a:ext cx="1343202" cy="952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0359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203A5-F9DE-4459-ACCD-D50EA13E31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3C18CE-3ECE-469F-9000-28EF3844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83" y="341558"/>
            <a:ext cx="8690642" cy="515408"/>
          </a:xfrm>
        </p:spPr>
        <p:txBody>
          <a:bodyPr>
            <a:noAutofit/>
          </a:bodyPr>
          <a:lstStyle/>
          <a:p>
            <a:r>
              <a:rPr lang="es-ES_tradnl" sz="2800" dirty="0">
                <a:solidFill>
                  <a:schemeClr val="bg1"/>
                </a:solidFill>
              </a:rPr>
              <a:t>Investigaciones actuales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D017A4-2328-4A21-8F5E-AAB56D779D2B}"/>
              </a:ext>
            </a:extLst>
          </p:cNvPr>
          <p:cNvSpPr txBox="1">
            <a:spLocks/>
          </p:cNvSpPr>
          <p:nvPr/>
        </p:nvSpPr>
        <p:spPr>
          <a:xfrm>
            <a:off x="682783" y="995982"/>
            <a:ext cx="8690642" cy="51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_tradnl" sz="2400" dirty="0">
                <a:solidFill>
                  <a:schemeClr val="bg1"/>
                </a:solidFill>
              </a:rPr>
              <a:t>Contexto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AF467-5DE1-49B3-82D6-E01AD449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41" y="1130081"/>
            <a:ext cx="6274869" cy="380596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8206F6-9084-40AF-9CAC-A16788C8B3EA}"/>
              </a:ext>
            </a:extLst>
          </p:cNvPr>
          <p:cNvSpPr/>
          <p:nvPr/>
        </p:nvSpPr>
        <p:spPr>
          <a:xfrm>
            <a:off x="7906870" y="3899647"/>
            <a:ext cx="983839" cy="103382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7872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203A5-F9DE-4459-ACCD-D50EA13E31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3C18CE-3ECE-469F-9000-28EF3844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83" y="341558"/>
            <a:ext cx="8690642" cy="515408"/>
          </a:xfrm>
        </p:spPr>
        <p:txBody>
          <a:bodyPr>
            <a:noAutofit/>
          </a:bodyPr>
          <a:lstStyle/>
          <a:p>
            <a:r>
              <a:rPr lang="es-ES_tradnl" sz="2800" dirty="0">
                <a:solidFill>
                  <a:schemeClr val="bg1"/>
                </a:solidFill>
              </a:rPr>
              <a:t>Investigaciones actuales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D9A119-CE3C-4F80-AC8E-298DCF362679}"/>
              </a:ext>
            </a:extLst>
          </p:cNvPr>
          <p:cNvSpPr txBox="1">
            <a:spLocks/>
          </p:cNvSpPr>
          <p:nvPr/>
        </p:nvSpPr>
        <p:spPr>
          <a:xfrm>
            <a:off x="682783" y="995982"/>
            <a:ext cx="8690642" cy="51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_tradnl" sz="2400" dirty="0">
                <a:solidFill>
                  <a:schemeClr val="bg1"/>
                </a:solidFill>
              </a:rPr>
              <a:t>Tecnologías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BE5383-155B-47F9-9F02-937C24241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506" y="1121675"/>
            <a:ext cx="5810751" cy="32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05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203A5-F9DE-4459-ACCD-D50EA13E31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3C18CE-3ECE-469F-9000-28EF3844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83" y="217643"/>
            <a:ext cx="8690642" cy="515408"/>
          </a:xfrm>
        </p:spPr>
        <p:txBody>
          <a:bodyPr>
            <a:noAutofit/>
          </a:bodyPr>
          <a:lstStyle/>
          <a:p>
            <a:r>
              <a:rPr lang="es-ES_tradnl" sz="2800" dirty="0">
                <a:solidFill>
                  <a:schemeClr val="bg1"/>
                </a:solidFill>
              </a:rPr>
              <a:t>Investigaciones actuales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2E2105-0EC4-4459-99E5-73663C1F8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83" y="851644"/>
            <a:ext cx="7840374" cy="29944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CA5D62-398D-4DD8-B86E-9816C32E4B27}"/>
              </a:ext>
            </a:extLst>
          </p:cNvPr>
          <p:cNvSpPr/>
          <p:nvPr/>
        </p:nvSpPr>
        <p:spPr>
          <a:xfrm>
            <a:off x="682783" y="3915258"/>
            <a:ext cx="7840374" cy="101566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algn="just"/>
            <a:r>
              <a:rPr lang="es-ES" sz="2000" dirty="0">
                <a:solidFill>
                  <a:schemeClr val="bg1"/>
                </a:solidFill>
                <a:latin typeface="Garamond" panose="02020404030301010803" pitchFamily="18" charset="0"/>
              </a:rPr>
              <a:t>Las técnicas </a:t>
            </a:r>
            <a:r>
              <a:rPr lang="es-ES" sz="2000" b="1" u="sng" dirty="0" err="1">
                <a:solidFill>
                  <a:schemeClr val="bg1"/>
                </a:solidFill>
                <a:latin typeface="Garamond" panose="02020404030301010803" pitchFamily="18" charset="0"/>
              </a:rPr>
              <a:t>graph</a:t>
            </a:r>
            <a:r>
              <a:rPr lang="es-ES" sz="2000" b="1" u="sng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es-ES" sz="2000" b="1" u="sng" dirty="0" err="1">
                <a:solidFill>
                  <a:schemeClr val="bg1"/>
                </a:solidFill>
                <a:latin typeface="Garamond" panose="02020404030301010803" pitchFamily="18" charset="0"/>
              </a:rPr>
              <a:t>embedding</a:t>
            </a:r>
            <a:r>
              <a:rPr lang="es-ES" sz="2000" dirty="0">
                <a:solidFill>
                  <a:schemeClr val="bg1"/>
                </a:solidFill>
                <a:latin typeface="Garamond" panose="02020404030301010803" pitchFamily="18" charset="0"/>
              </a:rPr>
              <a:t> mapean un grafo en vectores de longitud fija, el </a:t>
            </a:r>
            <a:r>
              <a:rPr lang="es-ES" sz="2000" dirty="0" err="1">
                <a:solidFill>
                  <a:schemeClr val="bg1"/>
                </a:solidFill>
                <a:latin typeface="Garamond" panose="02020404030301010803" pitchFamily="18" charset="0"/>
              </a:rPr>
              <a:t>embedding</a:t>
            </a:r>
            <a:r>
              <a:rPr lang="es-ES" sz="2000" dirty="0">
                <a:solidFill>
                  <a:schemeClr val="bg1"/>
                </a:solidFill>
                <a:latin typeface="Garamond" panose="02020404030301010803" pitchFamily="18" charset="0"/>
              </a:rPr>
              <a:t> debe: </a:t>
            </a:r>
            <a:r>
              <a:rPr lang="es-ES" sz="2000" b="1" u="sng" dirty="0">
                <a:solidFill>
                  <a:schemeClr val="bg1"/>
                </a:solidFill>
                <a:latin typeface="Garamond" panose="02020404030301010803" pitchFamily="18" charset="0"/>
              </a:rPr>
              <a:t>preservar</a:t>
            </a:r>
            <a:r>
              <a:rPr lang="es-ES" sz="2000" dirty="0">
                <a:solidFill>
                  <a:schemeClr val="bg1"/>
                </a:solidFill>
                <a:latin typeface="Garamond" panose="02020404030301010803" pitchFamily="18" charset="0"/>
              </a:rPr>
              <a:t> las características claves, </a:t>
            </a:r>
            <a:r>
              <a:rPr lang="es-ES" sz="2000" b="1" u="sng" dirty="0">
                <a:solidFill>
                  <a:schemeClr val="bg1"/>
                </a:solidFill>
                <a:latin typeface="Garamond" panose="02020404030301010803" pitchFamily="18" charset="0"/>
              </a:rPr>
              <a:t>reducir</a:t>
            </a:r>
            <a:r>
              <a:rPr lang="es-ES" sz="2000" dirty="0">
                <a:solidFill>
                  <a:schemeClr val="bg1"/>
                </a:solidFill>
                <a:latin typeface="Garamond" panose="02020404030301010803" pitchFamily="18" charset="0"/>
              </a:rPr>
              <a:t> la dimensionalidad y permitir luego reconstruir el grafo.</a:t>
            </a:r>
            <a:endParaRPr lang="es-ES_tradnl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586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53C902-FDC9-4449-B13D-B02A18925AD1}"/>
              </a:ext>
            </a:extLst>
          </p:cNvPr>
          <p:cNvGrpSpPr/>
          <p:nvPr/>
        </p:nvGrpSpPr>
        <p:grpSpPr>
          <a:xfrm>
            <a:off x="198055" y="972007"/>
            <a:ext cx="4213919" cy="3199486"/>
            <a:chOff x="180872" y="557351"/>
            <a:chExt cx="4974080" cy="3436545"/>
          </a:xfrm>
        </p:grpSpPr>
        <p:grpSp>
          <p:nvGrpSpPr>
            <p:cNvPr id="14" name="Google Shape;153;p20">
              <a:extLst>
                <a:ext uri="{FF2B5EF4-FFF2-40B4-BE49-F238E27FC236}">
                  <a16:creationId xmlns:a16="http://schemas.microsoft.com/office/drawing/2014/main" id="{00A41008-B827-4638-93A6-F501058D67C9}"/>
                </a:ext>
              </a:extLst>
            </p:cNvPr>
            <p:cNvGrpSpPr/>
            <p:nvPr/>
          </p:nvGrpSpPr>
          <p:grpSpPr>
            <a:xfrm rot="5400000">
              <a:off x="949639" y="-211416"/>
              <a:ext cx="3436545" cy="4974080"/>
              <a:chOff x="5708850" y="3417450"/>
              <a:chExt cx="2931161" cy="2815645"/>
            </a:xfrm>
          </p:grpSpPr>
          <p:sp>
            <p:nvSpPr>
              <p:cNvPr id="15" name="Google Shape;154;p20">
                <a:extLst>
                  <a:ext uri="{FF2B5EF4-FFF2-40B4-BE49-F238E27FC236}">
                    <a16:creationId xmlns:a16="http://schemas.microsoft.com/office/drawing/2014/main" id="{0AB70BCA-06C9-47D8-9776-19587BE008E0}"/>
                  </a:ext>
                </a:extLst>
              </p:cNvPr>
              <p:cNvSpPr/>
              <p:nvPr/>
            </p:nvSpPr>
            <p:spPr>
              <a:xfrm>
                <a:off x="6102011" y="3942011"/>
                <a:ext cx="2283300" cy="22833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55;p20">
                <a:extLst>
                  <a:ext uri="{FF2B5EF4-FFF2-40B4-BE49-F238E27FC236}">
                    <a16:creationId xmlns:a16="http://schemas.microsoft.com/office/drawing/2014/main" id="{4158E1B8-C102-4AA1-9F3D-0B093E93A168}"/>
                  </a:ext>
                </a:extLst>
              </p:cNvPr>
              <p:cNvSpPr/>
              <p:nvPr/>
            </p:nvSpPr>
            <p:spPr>
              <a:xfrm>
                <a:off x="8516561" y="3942000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19" name="Google Shape;156;p20">
                <a:extLst>
                  <a:ext uri="{FF2B5EF4-FFF2-40B4-BE49-F238E27FC236}">
                    <a16:creationId xmlns:a16="http://schemas.microsoft.com/office/drawing/2014/main" id="{466A0214-15A9-4CFF-8770-E0D2B107E034}"/>
                  </a:ext>
                </a:extLst>
              </p:cNvPr>
              <p:cNvSpPr/>
              <p:nvPr/>
            </p:nvSpPr>
            <p:spPr>
              <a:xfrm rot="-5400000">
                <a:off x="7180125" y="2605525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20" name="Google Shape;157;p20">
                <a:extLst>
                  <a:ext uri="{FF2B5EF4-FFF2-40B4-BE49-F238E27FC236}">
                    <a16:creationId xmlns:a16="http://schemas.microsoft.com/office/drawing/2014/main" id="{7DE0653B-C801-40A1-9D22-CE84CA720670}"/>
                  </a:ext>
                </a:extLst>
              </p:cNvPr>
              <p:cNvSpPr/>
              <p:nvPr/>
            </p:nvSpPr>
            <p:spPr>
              <a:xfrm rot="-5400000">
                <a:off x="5708850" y="3417450"/>
                <a:ext cx="1326900" cy="13269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triangl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" name="Google Shape;158;p20">
                <a:extLst>
                  <a:ext uri="{FF2B5EF4-FFF2-40B4-BE49-F238E27FC236}">
                    <a16:creationId xmlns:a16="http://schemas.microsoft.com/office/drawing/2014/main" id="{AB5DCD28-A432-4547-B956-832CBE3CD9E5}"/>
                  </a:ext>
                </a:extLst>
              </p:cNvPr>
              <p:cNvCxnSpPr/>
              <p:nvPr/>
            </p:nvCxnSpPr>
            <p:spPr>
              <a:xfrm>
                <a:off x="6109725" y="3957425"/>
                <a:ext cx="2268000" cy="226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159;p20">
                <a:extLst>
                  <a:ext uri="{FF2B5EF4-FFF2-40B4-BE49-F238E27FC236}">
                    <a16:creationId xmlns:a16="http://schemas.microsoft.com/office/drawing/2014/main" id="{C760F4DE-3D02-412F-8840-2B377AEB53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02050" y="3941996"/>
                <a:ext cx="2291100" cy="2291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160;p20">
                <a:extLst>
                  <a:ext uri="{FF2B5EF4-FFF2-40B4-BE49-F238E27FC236}">
                    <a16:creationId xmlns:a16="http://schemas.microsoft.com/office/drawing/2014/main" id="{109AE0C8-5C7E-4886-81B4-C1CD70FDA036}"/>
                  </a:ext>
                </a:extLst>
              </p:cNvPr>
              <p:cNvCxnSpPr/>
              <p:nvPr/>
            </p:nvCxnSpPr>
            <p:spPr>
              <a:xfrm>
                <a:off x="5978575" y="3949725"/>
                <a:ext cx="0" cy="2283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triangle" w="sm" len="sm"/>
                <a:tailEnd type="triangle" w="sm" len="sm"/>
              </a:ln>
            </p:spPr>
          </p:cxn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F388BA-4422-41AF-BF7C-843BB721B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719" y="1084919"/>
              <a:ext cx="3953727" cy="2539498"/>
            </a:xfrm>
            <a:prstGeom prst="rect">
              <a:avLst/>
            </a:prstGeom>
          </p:spPr>
        </p:pic>
      </p:grpSp>
      <p:sp>
        <p:nvSpPr>
          <p:cNvPr id="74" name="Google Shape;87;p13">
            <a:extLst>
              <a:ext uri="{FF2B5EF4-FFF2-40B4-BE49-F238E27FC236}">
                <a16:creationId xmlns:a16="http://schemas.microsoft.com/office/drawing/2014/main" id="{EE925A17-C935-440C-86FD-551B6D8B6EDD}"/>
              </a:ext>
            </a:extLst>
          </p:cNvPr>
          <p:cNvSpPr txBox="1">
            <a:spLocks/>
          </p:cNvSpPr>
          <p:nvPr/>
        </p:nvSpPr>
        <p:spPr>
          <a:xfrm>
            <a:off x="248702" y="146573"/>
            <a:ext cx="6768785" cy="65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2400" b="1" dirty="0"/>
              <a:t>Introducción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7D7E8D38-19DA-431D-A53C-628B25A225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9367" y="1696191"/>
                <a:ext cx="4544930" cy="11710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yriad Pro" panose="020B0503030403020204" pitchFamily="34" charset="0"/>
                    <a:ea typeface="+mn-ea"/>
                    <a:cs typeface="Segoe UI" panose="020B0502040204020203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yriad Pro" panose="020B0503030403020204" pitchFamily="34" charset="0"/>
                    <a:ea typeface="+mn-ea"/>
                    <a:cs typeface="Segoe UI" panose="020B0502040204020203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yriad Pro" panose="020B0503030403020204" pitchFamily="34" charset="0"/>
                    <a:ea typeface="+mn-ea"/>
                    <a:cs typeface="Segoe UI" panose="020B0502040204020203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yriad Pro" panose="020B0503030403020204" pitchFamily="34" charset="0"/>
                    <a:ea typeface="+mn-ea"/>
                    <a:cs typeface="Segoe UI" panose="020B0502040204020203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yriad Pro" panose="020B0503030403020204" pitchFamily="34" charset="0"/>
                    <a:ea typeface="+mn-ea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s-ES" sz="2000" dirty="0">
                    <a:solidFill>
                      <a:schemeClr val="bg1"/>
                    </a:solidFill>
                    <a:latin typeface="Garamond" panose="02020404030301010803"/>
                    <a:cs typeface="+mn-cs"/>
                  </a:rPr>
                  <a:t>Gran utilidad a la hora de estudiar: </a:t>
                </a:r>
              </a:p>
              <a:p>
                <a:pPr marL="971550" lvl="1" indent="-285750" algn="just">
                  <a:buClr>
                    <a:schemeClr val="bg1"/>
                  </a:buClr>
                </a:pPr>
                <a:r>
                  <a:rPr lang="es-ES" sz="1800" dirty="0">
                    <a:solidFill>
                      <a:schemeClr val="bg1"/>
                    </a:solidFill>
                    <a:latin typeface="Garamond" panose="02020404030301010803"/>
                    <a:cs typeface="+mn-cs"/>
                  </a:rPr>
                  <a:t>contiendas electorales e influencia política</a:t>
                </a:r>
                <a:r>
                  <a:rPr lang="es-ES" sz="1800" b="1" dirty="0">
                    <a:solidFill>
                      <a:schemeClr val="bg1"/>
                    </a:solidFill>
                    <a:latin typeface="Garamond" panose="02020404030301010803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s-ES" sz="1800" b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endParaRPr lang="es-ES" sz="1800" b="1" dirty="0">
                  <a:solidFill>
                    <a:srgbClr val="0070C0"/>
                  </a:solidFill>
                  <a:latin typeface="Garamond" panose="02020404030301010803"/>
                  <a:cs typeface="+mn-cs"/>
                </a:endParaRPr>
              </a:p>
              <a:p>
                <a:pPr lvl="1" indent="0" algn="just">
                  <a:buFont typeface="Arial" panose="020B0604020202020204" pitchFamily="34" charset="0"/>
                  <a:buNone/>
                </a:pPr>
                <a:r>
                  <a:rPr lang="en-US" sz="1800" b="1" dirty="0">
                    <a:solidFill>
                      <a:schemeClr val="tx1"/>
                    </a:solidFill>
                    <a:cs typeface="+mn-cs"/>
                  </a:rPr>
                  <a:t>	</a:t>
                </a:r>
                <a:endParaRPr lang="es-ES" sz="1800" b="1" dirty="0">
                  <a:solidFill>
                    <a:srgbClr val="0070C0"/>
                  </a:solidFill>
                  <a:latin typeface="Garamond" panose="02020404030301010803"/>
                  <a:cs typeface="+mn-cs"/>
                </a:endParaRP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7D7E8D38-19DA-431D-A53C-628B25A22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367" y="1696191"/>
                <a:ext cx="4544930" cy="1171093"/>
              </a:xfrm>
              <a:prstGeom prst="rect">
                <a:avLst/>
              </a:prstGeom>
              <a:blipFill>
                <a:blip r:embed="rId4"/>
                <a:stretch>
                  <a:fillRect l="-1340" t="-4688" r="-107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Imagen 7">
            <a:extLst>
              <a:ext uri="{FF2B5EF4-FFF2-40B4-BE49-F238E27FC236}">
                <a16:creationId xmlns:a16="http://schemas.microsoft.com/office/drawing/2014/main" id="{FB9069F8-E451-4BDF-A955-051112421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664" y="2420375"/>
            <a:ext cx="903257" cy="830997"/>
          </a:xfrm>
          <a:prstGeom prst="rect">
            <a:avLst/>
          </a:prstGeom>
        </p:spPr>
      </p:pic>
      <p:sp>
        <p:nvSpPr>
          <p:cNvPr id="102" name="Rectángulo 8">
            <a:extLst>
              <a:ext uri="{FF2B5EF4-FFF2-40B4-BE49-F238E27FC236}">
                <a16:creationId xmlns:a16="http://schemas.microsoft.com/office/drawing/2014/main" id="{5EBC27BF-9866-4D71-804D-FF16D34E3AA4}"/>
              </a:ext>
            </a:extLst>
          </p:cNvPr>
          <p:cNvSpPr/>
          <p:nvPr/>
        </p:nvSpPr>
        <p:spPr>
          <a:xfrm>
            <a:off x="4411973" y="3441238"/>
            <a:ext cx="43802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200" i="1" dirty="0">
                <a:solidFill>
                  <a:schemeClr val="bg1"/>
                </a:solidFill>
                <a:latin typeface="Garamond" panose="02020404030301010803"/>
              </a:rPr>
              <a:t>“ </a:t>
            </a:r>
            <a:r>
              <a:rPr lang="es-ES" sz="1200" b="1" i="1" u="sng" dirty="0">
                <a:solidFill>
                  <a:schemeClr val="bg1"/>
                </a:solidFill>
                <a:latin typeface="+mj-lt"/>
              </a:rPr>
              <a:t>Cambridge </a:t>
            </a:r>
            <a:r>
              <a:rPr lang="es-ES" sz="1200" b="1" i="1" u="sng" dirty="0" err="1">
                <a:solidFill>
                  <a:schemeClr val="bg1"/>
                </a:solidFill>
                <a:latin typeface="+mj-lt"/>
              </a:rPr>
              <a:t>Analytica</a:t>
            </a:r>
            <a:r>
              <a:rPr lang="es-ES" sz="1200" b="1" i="1" u="sng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1200" b="1" i="1" u="sng" dirty="0" err="1">
                <a:solidFill>
                  <a:schemeClr val="bg1"/>
                </a:solidFill>
                <a:latin typeface="+mj-lt"/>
              </a:rPr>
              <a:t>Models</a:t>
            </a:r>
            <a:r>
              <a:rPr lang="es-ES" sz="1200" i="1" dirty="0">
                <a:solidFill>
                  <a:schemeClr val="bg1"/>
                </a:solidFill>
                <a:latin typeface="+mj-lt"/>
              </a:rPr>
              <a:t> sirvieron para </a:t>
            </a:r>
            <a:r>
              <a:rPr lang="es-ES" sz="1200" i="1" u="sng" dirty="0">
                <a:solidFill>
                  <a:schemeClr val="bg1"/>
                </a:solidFill>
                <a:latin typeface="+mj-lt"/>
              </a:rPr>
              <a:t>dictar el itinerario de ruta</a:t>
            </a:r>
            <a:r>
              <a:rPr lang="es-ES" sz="1200" b="1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1200" i="1" dirty="0">
                <a:solidFill>
                  <a:schemeClr val="bg1"/>
                </a:solidFill>
                <a:latin typeface="+mj-lt"/>
              </a:rPr>
              <a:t>de Trump durante la campaña y las ubicaciones de sus mítines a través de un algoritmo que clasificó los lugares en un estado donde residían los mayores </a:t>
            </a:r>
            <a:r>
              <a:rPr lang="es-ES" sz="1200" i="1" u="sng" dirty="0">
                <a:solidFill>
                  <a:schemeClr val="bg1"/>
                </a:solidFill>
                <a:latin typeface="+mj-lt"/>
              </a:rPr>
              <a:t>grupos de votantes persuasibles </a:t>
            </a:r>
            <a:r>
              <a:rPr lang="es-ES" sz="1200" i="1" dirty="0">
                <a:solidFill>
                  <a:schemeClr val="bg1"/>
                </a:solidFill>
                <a:latin typeface="Garamond" panose="02020404030301010803"/>
              </a:rPr>
              <a:t>”. </a:t>
            </a:r>
          </a:p>
          <a:p>
            <a:pPr algn="just"/>
            <a:endParaRPr lang="es-ES" sz="1200" i="1" dirty="0">
              <a:solidFill>
                <a:schemeClr val="bg1"/>
              </a:solidFill>
              <a:latin typeface="Garamond" panose="02020404030301010803"/>
            </a:endParaRPr>
          </a:p>
          <a:p>
            <a:pPr algn="just"/>
            <a:r>
              <a:rPr lang="es-ES" sz="1200" i="1" dirty="0">
                <a:solidFill>
                  <a:schemeClr val="bg1"/>
                </a:solidFill>
                <a:latin typeface="Garamond" panose="02020404030301010803"/>
              </a:rPr>
              <a:t>	</a:t>
            </a:r>
            <a:r>
              <a:rPr lang="es-ES" sz="1200" b="1" dirty="0">
                <a:solidFill>
                  <a:schemeClr val="bg1"/>
                </a:solidFill>
                <a:latin typeface="Garamond" panose="02020404030301010803"/>
              </a:rPr>
              <a:t>(</a:t>
            </a:r>
            <a:r>
              <a:rPr lang="es-ES_tradnl" sz="1200" b="1" dirty="0">
                <a:solidFill>
                  <a:schemeClr val="bg1"/>
                </a:solidFill>
              </a:rPr>
              <a:t>Brad </a:t>
            </a:r>
            <a:r>
              <a:rPr lang="es-ES_tradnl" sz="1200" b="1" dirty="0" err="1">
                <a:solidFill>
                  <a:schemeClr val="bg1"/>
                </a:solidFill>
              </a:rPr>
              <a:t>Parscale</a:t>
            </a:r>
            <a:r>
              <a:rPr lang="es-ES" sz="1200" b="1" dirty="0">
                <a:solidFill>
                  <a:schemeClr val="bg1"/>
                </a:solidFill>
                <a:latin typeface="Garamond" panose="02020404030301010803"/>
              </a:rPr>
              <a:t>)</a:t>
            </a:r>
            <a:endParaRPr lang="es-ES" sz="1200" b="1" i="1" dirty="0">
              <a:solidFill>
                <a:schemeClr val="bg1"/>
              </a:solidFill>
              <a:latin typeface="Garamond" panose="02020404030301010803"/>
            </a:endParaRPr>
          </a:p>
        </p:txBody>
      </p:sp>
    </p:spTree>
    <p:extLst>
      <p:ext uri="{BB962C8B-B14F-4D97-AF65-F5344CB8AC3E}">
        <p14:creationId xmlns:p14="http://schemas.microsoft.com/office/powerpoint/2010/main" val="535747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203A5-F9DE-4459-ACCD-D50EA13E31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3C18CE-3ECE-469F-9000-28EF3844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83" y="217643"/>
            <a:ext cx="8690642" cy="515408"/>
          </a:xfrm>
        </p:spPr>
        <p:txBody>
          <a:bodyPr>
            <a:noAutofit/>
          </a:bodyPr>
          <a:lstStyle/>
          <a:p>
            <a:r>
              <a:rPr lang="es-ES_tradnl" sz="2800" dirty="0">
                <a:solidFill>
                  <a:schemeClr val="bg1"/>
                </a:solidFill>
              </a:rPr>
              <a:t>Investigaciones actuales:</a:t>
            </a:r>
            <a:br>
              <a:rPr lang="es-ES_tradnl" sz="2800" dirty="0">
                <a:solidFill>
                  <a:schemeClr val="bg1"/>
                </a:solidFill>
              </a:rPr>
            </a:br>
            <a:r>
              <a:rPr lang="es-ES_tradnl" sz="2400" dirty="0">
                <a:solidFill>
                  <a:schemeClr val="bg1"/>
                </a:solidFill>
              </a:rPr>
              <a:t>Graph Embedding</a:t>
            </a:r>
            <a:endParaRPr lang="es-ES_tradnl" sz="28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CAFBF3-2CF0-4A99-95CB-8E23EB19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510" y="1409465"/>
            <a:ext cx="5524979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5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203A5-F9DE-4459-ACCD-D50EA13E31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3C18CE-3ECE-469F-9000-28EF3844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83" y="341558"/>
            <a:ext cx="8690642" cy="515408"/>
          </a:xfrm>
        </p:spPr>
        <p:txBody>
          <a:bodyPr>
            <a:noAutofit/>
          </a:bodyPr>
          <a:lstStyle/>
          <a:p>
            <a:r>
              <a:rPr lang="es-ES_tradnl" sz="2800" dirty="0">
                <a:solidFill>
                  <a:schemeClr val="bg1"/>
                </a:solidFill>
              </a:rPr>
              <a:t>Investigaciones actuales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8EB397-B3E1-4423-BD38-37BF9205C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42" y="1030871"/>
            <a:ext cx="8824515" cy="390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637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203A5-F9DE-4459-ACCD-D50EA13E31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3C18CE-3ECE-469F-9000-28EF3844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066" y="204913"/>
            <a:ext cx="8690642" cy="515408"/>
          </a:xfrm>
        </p:spPr>
        <p:txBody>
          <a:bodyPr>
            <a:noAutofit/>
          </a:bodyPr>
          <a:lstStyle/>
          <a:p>
            <a:r>
              <a:rPr lang="es-ES_tradnl" sz="2800" dirty="0">
                <a:solidFill>
                  <a:schemeClr val="bg1"/>
                </a:solidFill>
              </a:rPr>
              <a:t>Investigaciones actuales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FF84E-EF35-4899-B89D-9FCDA44DB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10" y="761205"/>
            <a:ext cx="8267737" cy="2668338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1BABEA6-EEA7-4ADB-B615-D96B03525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089261"/>
              </p:ext>
            </p:extLst>
          </p:nvPr>
        </p:nvGraphicFramePr>
        <p:xfrm>
          <a:off x="356309" y="3542147"/>
          <a:ext cx="8267737" cy="1463040"/>
        </p:xfrm>
        <a:graphic>
          <a:graphicData uri="http://schemas.openxmlformats.org/drawingml/2006/table">
            <a:tbl>
              <a:tblPr firstRow="1" bandRow="1">
                <a:tableStyleId>{FC55EEA4-988B-492D-99E5-9B07CBB69424}</a:tableStyleId>
              </a:tblPr>
              <a:tblGrid>
                <a:gridCol w="979431">
                  <a:extLst>
                    <a:ext uri="{9D8B030D-6E8A-4147-A177-3AD203B41FA5}">
                      <a16:colId xmlns:a16="http://schemas.microsoft.com/office/drawing/2014/main" val="1062263154"/>
                    </a:ext>
                  </a:extLst>
                </a:gridCol>
                <a:gridCol w="2348753">
                  <a:extLst>
                    <a:ext uri="{9D8B030D-6E8A-4147-A177-3AD203B41FA5}">
                      <a16:colId xmlns:a16="http://schemas.microsoft.com/office/drawing/2014/main" val="3282739027"/>
                    </a:ext>
                  </a:extLst>
                </a:gridCol>
                <a:gridCol w="2277035">
                  <a:extLst>
                    <a:ext uri="{9D8B030D-6E8A-4147-A177-3AD203B41FA5}">
                      <a16:colId xmlns:a16="http://schemas.microsoft.com/office/drawing/2014/main" val="399297633"/>
                    </a:ext>
                  </a:extLst>
                </a:gridCol>
                <a:gridCol w="2662518">
                  <a:extLst>
                    <a:ext uri="{9D8B030D-6E8A-4147-A177-3AD203B41FA5}">
                      <a16:colId xmlns:a16="http://schemas.microsoft.com/office/drawing/2014/main" val="2735509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s-E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Propósito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Búsqueda local inmediata para preguntas específicas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Buscar patrones y tendencias globales para el análisis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Crear una representación numérica altamente predictiva para el aprendizaje automático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534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s-E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Usar cuando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Sabes el </a:t>
                      </a:r>
                      <a:r>
                        <a:rPr lang="es-ES" u="sng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patrón exacto </a:t>
                      </a:r>
                      <a:r>
                        <a:rPr lang="es-E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que estás buscando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Sabes el </a:t>
                      </a:r>
                      <a:r>
                        <a:rPr lang="es-ES" u="sng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tipo de patrón</a:t>
                      </a:r>
                      <a:r>
                        <a:rPr lang="es-E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que estás buscando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Sabes que hay algo importante en la red, pero no sabes exactamente qué buscar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072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453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B5FE8-4C9F-432B-8C00-2962F346D7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ED8FBE-EC49-416C-91E4-76F3B0B6C477}"/>
              </a:ext>
            </a:extLst>
          </p:cNvPr>
          <p:cNvSpPr txBox="1"/>
          <p:nvPr/>
        </p:nvSpPr>
        <p:spPr>
          <a:xfrm>
            <a:off x="392472" y="246245"/>
            <a:ext cx="8130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/>
            <a:r>
              <a:rPr lang="es-ES" sz="24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Aplicaciones: Sistemas de recomendación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AF636AE-E2BB-4AEF-A6D3-C38A0E81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97" y="817648"/>
            <a:ext cx="7882406" cy="407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46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B5FE8-4C9F-432B-8C00-2962F346D7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8CCAD-93D1-4AA4-A0A0-05A495890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60" y="1165142"/>
            <a:ext cx="4782787" cy="2992978"/>
          </a:xfrm>
          <a:prstGeom prst="rect">
            <a:avLst/>
          </a:prstGeom>
        </p:spPr>
      </p:pic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06026ABA-10DA-4B50-9CDC-57C2622D8FE7}"/>
              </a:ext>
            </a:extLst>
          </p:cNvPr>
          <p:cNvSpPr txBox="1">
            <a:spLocks/>
          </p:cNvSpPr>
          <p:nvPr/>
        </p:nvSpPr>
        <p:spPr>
          <a:xfrm>
            <a:off x="5139069" y="903340"/>
            <a:ext cx="392957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 algn="just">
              <a:buClr>
                <a:schemeClr val="bg1"/>
              </a:buClr>
              <a:buFont typeface="Cousine"/>
              <a:buNone/>
            </a:pPr>
            <a:r>
              <a:rPr lang="es-ES" sz="1200" i="1" dirty="0">
                <a:solidFill>
                  <a:schemeClr val="bg1"/>
                </a:solidFill>
                <a:latin typeface="Garamond" panose="02020404030301010803"/>
              </a:rPr>
              <a:t>“</a:t>
            </a:r>
            <a:r>
              <a:rPr lang="es-ES" sz="1200" b="1" i="1" dirty="0">
                <a:solidFill>
                  <a:schemeClr val="bg1"/>
                </a:solidFill>
                <a:latin typeface="+mj-lt"/>
                <a:cs typeface="Arial"/>
                <a:sym typeface="Arial"/>
              </a:rPr>
              <a:t> La segmentación del público y la personalización de mensajes que usan las empresas de ‘marketing’ para vendernos más y mejor pueden ser y son empleadas también en contextos políticos </a:t>
            </a:r>
            <a:r>
              <a:rPr lang="es-ES" sz="1200" i="1" dirty="0">
                <a:solidFill>
                  <a:schemeClr val="bg1"/>
                </a:solidFill>
                <a:latin typeface="Garamond" panose="02020404030301010803"/>
              </a:rPr>
              <a:t>”</a:t>
            </a:r>
            <a:r>
              <a:rPr lang="es-ES" sz="1200" b="1" i="1" dirty="0">
                <a:solidFill>
                  <a:schemeClr val="bg1"/>
                </a:solidFill>
                <a:latin typeface="+mj-lt"/>
                <a:cs typeface="Arial"/>
                <a:sym typeface="Arial"/>
              </a:rPr>
              <a:t>. </a:t>
            </a:r>
          </a:p>
          <a:p>
            <a:pPr marL="0" indent="0" algn="just">
              <a:buClr>
                <a:schemeClr val="bg1"/>
              </a:buClr>
              <a:buFont typeface="Cousine"/>
              <a:buNone/>
            </a:pPr>
            <a:r>
              <a:rPr lang="es-ES" sz="1200" b="1" i="1" dirty="0">
                <a:solidFill>
                  <a:schemeClr val="bg1"/>
                </a:solidFill>
                <a:latin typeface="+mj-lt"/>
                <a:cs typeface="Arial"/>
                <a:sym typeface="Arial"/>
              </a:rPr>
              <a:t>	</a:t>
            </a:r>
            <a:r>
              <a:rPr lang="es-ES" sz="1200" b="1" dirty="0">
                <a:solidFill>
                  <a:schemeClr val="bg1"/>
                </a:solidFill>
                <a:latin typeface="+mj-lt"/>
                <a:cs typeface="Arial"/>
                <a:sym typeface="Arial"/>
              </a:rPr>
              <a:t>(Gemma Galdon)</a:t>
            </a:r>
          </a:p>
          <a:p>
            <a:pPr marL="0" indent="0" algn="just">
              <a:buClr>
                <a:schemeClr val="bg1"/>
              </a:buClr>
              <a:buFont typeface="Cousine"/>
              <a:buNone/>
            </a:pPr>
            <a:endParaRPr lang="es-ES" sz="1400" dirty="0">
              <a:solidFill>
                <a:srgbClr val="FFFFFF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C89BE4-85E7-4CDC-96F0-4ADCD3110D44}"/>
              </a:ext>
            </a:extLst>
          </p:cNvPr>
          <p:cNvGrpSpPr/>
          <p:nvPr/>
        </p:nvGrpSpPr>
        <p:grpSpPr>
          <a:xfrm>
            <a:off x="6088912" y="2243345"/>
            <a:ext cx="2816696" cy="2133600"/>
            <a:chOff x="5285428" y="2055628"/>
            <a:chExt cx="3676887" cy="2155062"/>
          </a:xfrm>
        </p:grpSpPr>
        <p:grpSp>
          <p:nvGrpSpPr>
            <p:cNvPr id="14" name="Google Shape;79;p13">
              <a:extLst>
                <a:ext uri="{FF2B5EF4-FFF2-40B4-BE49-F238E27FC236}">
                  <a16:creationId xmlns:a16="http://schemas.microsoft.com/office/drawing/2014/main" id="{5AE918D9-3B12-4A68-91BF-974C23B4C276}"/>
                </a:ext>
              </a:extLst>
            </p:cNvPr>
            <p:cNvGrpSpPr/>
            <p:nvPr/>
          </p:nvGrpSpPr>
          <p:grpSpPr>
            <a:xfrm>
              <a:off x="5285428" y="2055628"/>
              <a:ext cx="3676887" cy="2155062"/>
              <a:chOff x="5708850" y="3417450"/>
              <a:chExt cx="2931161" cy="2815646"/>
            </a:xfrm>
          </p:grpSpPr>
          <p:sp>
            <p:nvSpPr>
              <p:cNvPr id="15" name="Google Shape;80;p13">
                <a:extLst>
                  <a:ext uri="{FF2B5EF4-FFF2-40B4-BE49-F238E27FC236}">
                    <a16:creationId xmlns:a16="http://schemas.microsoft.com/office/drawing/2014/main" id="{CF932CEB-8097-4747-87AF-7751CDA31CF0}"/>
                  </a:ext>
                </a:extLst>
              </p:cNvPr>
              <p:cNvSpPr/>
              <p:nvPr/>
            </p:nvSpPr>
            <p:spPr>
              <a:xfrm>
                <a:off x="6102011" y="3942011"/>
                <a:ext cx="2283300" cy="22833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1;p13">
                <a:extLst>
                  <a:ext uri="{FF2B5EF4-FFF2-40B4-BE49-F238E27FC236}">
                    <a16:creationId xmlns:a16="http://schemas.microsoft.com/office/drawing/2014/main" id="{93EF32DB-D15C-4ECE-9166-2B13BFF0A810}"/>
                  </a:ext>
                </a:extLst>
              </p:cNvPr>
              <p:cNvSpPr/>
              <p:nvPr/>
            </p:nvSpPr>
            <p:spPr>
              <a:xfrm>
                <a:off x="8516561" y="3942000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17" name="Google Shape;82;p13">
                <a:extLst>
                  <a:ext uri="{FF2B5EF4-FFF2-40B4-BE49-F238E27FC236}">
                    <a16:creationId xmlns:a16="http://schemas.microsoft.com/office/drawing/2014/main" id="{04486900-F092-4DF5-976D-6459990E6DDB}"/>
                  </a:ext>
                </a:extLst>
              </p:cNvPr>
              <p:cNvSpPr/>
              <p:nvPr/>
            </p:nvSpPr>
            <p:spPr>
              <a:xfrm rot="-5400000">
                <a:off x="7180125" y="2605525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18" name="Google Shape;83;p13">
                <a:extLst>
                  <a:ext uri="{FF2B5EF4-FFF2-40B4-BE49-F238E27FC236}">
                    <a16:creationId xmlns:a16="http://schemas.microsoft.com/office/drawing/2014/main" id="{DC8DB254-A507-4B22-9894-87615B33900D}"/>
                  </a:ext>
                </a:extLst>
              </p:cNvPr>
              <p:cNvSpPr/>
              <p:nvPr/>
            </p:nvSpPr>
            <p:spPr>
              <a:xfrm rot="-5400000">
                <a:off x="5708850" y="3417450"/>
                <a:ext cx="1326900" cy="13269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triangl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" name="Google Shape;84;p13">
                <a:extLst>
                  <a:ext uri="{FF2B5EF4-FFF2-40B4-BE49-F238E27FC236}">
                    <a16:creationId xmlns:a16="http://schemas.microsoft.com/office/drawing/2014/main" id="{5269C21D-0FE2-41D4-BD91-FE7C84DD8C63}"/>
                  </a:ext>
                </a:extLst>
              </p:cNvPr>
              <p:cNvCxnSpPr/>
              <p:nvPr/>
            </p:nvCxnSpPr>
            <p:spPr>
              <a:xfrm>
                <a:off x="6109725" y="3957425"/>
                <a:ext cx="2268000" cy="226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85;p13">
                <a:extLst>
                  <a:ext uri="{FF2B5EF4-FFF2-40B4-BE49-F238E27FC236}">
                    <a16:creationId xmlns:a16="http://schemas.microsoft.com/office/drawing/2014/main" id="{45F9D6D0-7AFB-44B1-B522-A9660068E5AE}"/>
                  </a:ext>
                </a:extLst>
              </p:cNvPr>
              <p:cNvCxnSpPr/>
              <p:nvPr/>
            </p:nvCxnSpPr>
            <p:spPr>
              <a:xfrm flipH="1">
                <a:off x="6102050" y="3941996"/>
                <a:ext cx="2291100" cy="2291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86;p13">
                <a:extLst>
                  <a:ext uri="{FF2B5EF4-FFF2-40B4-BE49-F238E27FC236}">
                    <a16:creationId xmlns:a16="http://schemas.microsoft.com/office/drawing/2014/main" id="{3B2BEBD6-742B-481B-92F8-EDB7C5225996}"/>
                  </a:ext>
                </a:extLst>
              </p:cNvPr>
              <p:cNvCxnSpPr/>
              <p:nvPr/>
            </p:nvCxnSpPr>
            <p:spPr>
              <a:xfrm>
                <a:off x="5978575" y="3949725"/>
                <a:ext cx="0" cy="2283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triangle" w="sm" len="sm"/>
                <a:tailEnd type="triangle" w="sm" len="sm"/>
              </a:ln>
            </p:spPr>
          </p:cxn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0B6A808-0434-4761-8C2E-0B8F87E63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8291" y="2478122"/>
              <a:ext cx="2832621" cy="170662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AED8FBE-EC49-416C-91E4-76F3B0B6C477}"/>
              </a:ext>
            </a:extLst>
          </p:cNvPr>
          <p:cNvSpPr txBox="1"/>
          <p:nvPr/>
        </p:nvSpPr>
        <p:spPr>
          <a:xfrm>
            <a:off x="392472" y="246245"/>
            <a:ext cx="81306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/>
            <a:r>
              <a:rPr lang="es-ES" sz="24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Aplicaciones: Sistemas de recomendación</a:t>
            </a:r>
          </a:p>
          <a:p>
            <a:pPr marL="285750" indent="-285750" algn="just"/>
            <a:r>
              <a:rPr lang="es-ES" sz="1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Influencia, Dispersión de la información</a:t>
            </a:r>
          </a:p>
        </p:txBody>
      </p:sp>
    </p:spTree>
    <p:extLst>
      <p:ext uri="{BB962C8B-B14F-4D97-AF65-F5344CB8AC3E}">
        <p14:creationId xmlns:p14="http://schemas.microsoft.com/office/powerpoint/2010/main" val="144857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B5FE8-4C9F-432B-8C00-2962F346D7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06026ABA-10DA-4B50-9CDC-57C2622D8FE7}"/>
              </a:ext>
            </a:extLst>
          </p:cNvPr>
          <p:cNvSpPr txBox="1">
            <a:spLocks/>
          </p:cNvSpPr>
          <p:nvPr/>
        </p:nvSpPr>
        <p:spPr>
          <a:xfrm>
            <a:off x="5054686" y="1039176"/>
            <a:ext cx="392957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 algn="just">
              <a:buClr>
                <a:schemeClr val="bg1"/>
              </a:buClr>
              <a:buFont typeface="Cousine"/>
              <a:buNone/>
            </a:pPr>
            <a:r>
              <a:rPr lang="es-ES" sz="1200" i="1" dirty="0">
                <a:solidFill>
                  <a:schemeClr val="bg1"/>
                </a:solidFill>
                <a:latin typeface="Garamond" panose="02020404030301010803"/>
              </a:rPr>
              <a:t>“</a:t>
            </a:r>
            <a:r>
              <a:rPr lang="es-ES" sz="1200" b="1" i="1" dirty="0">
                <a:solidFill>
                  <a:schemeClr val="bg1"/>
                </a:solidFill>
                <a:latin typeface="+mj-lt"/>
                <a:cs typeface="Arial"/>
                <a:sym typeface="Arial"/>
              </a:rPr>
              <a:t> La segmentación del público y la personalización de mensajes que usan las empresas de ‘marketing’ para vendernos más y mejor pueden ser y son empleadas también en contextos políticos </a:t>
            </a:r>
            <a:r>
              <a:rPr lang="es-ES" sz="1200" i="1" dirty="0">
                <a:solidFill>
                  <a:schemeClr val="bg1"/>
                </a:solidFill>
                <a:latin typeface="Garamond" panose="02020404030301010803"/>
              </a:rPr>
              <a:t>”</a:t>
            </a:r>
            <a:r>
              <a:rPr lang="es-ES" sz="1200" b="1" i="1" dirty="0">
                <a:solidFill>
                  <a:schemeClr val="bg1"/>
                </a:solidFill>
                <a:latin typeface="+mj-lt"/>
                <a:cs typeface="Arial"/>
                <a:sym typeface="Arial"/>
              </a:rPr>
              <a:t>. </a:t>
            </a:r>
          </a:p>
          <a:p>
            <a:pPr marL="0" indent="0" algn="just">
              <a:buClr>
                <a:schemeClr val="bg1"/>
              </a:buClr>
              <a:buFont typeface="Cousine"/>
              <a:buNone/>
            </a:pPr>
            <a:r>
              <a:rPr lang="es-ES" sz="1200" b="1" i="1" dirty="0">
                <a:solidFill>
                  <a:schemeClr val="bg1"/>
                </a:solidFill>
                <a:latin typeface="+mj-lt"/>
                <a:cs typeface="Arial"/>
                <a:sym typeface="Arial"/>
              </a:rPr>
              <a:t>	</a:t>
            </a:r>
            <a:r>
              <a:rPr lang="es-ES" sz="1200" b="1" dirty="0">
                <a:solidFill>
                  <a:schemeClr val="bg1"/>
                </a:solidFill>
                <a:latin typeface="+mj-lt"/>
                <a:cs typeface="Arial"/>
                <a:sym typeface="Arial"/>
              </a:rPr>
              <a:t>(Gemma Galdon)</a:t>
            </a:r>
          </a:p>
          <a:p>
            <a:pPr marL="0" indent="0" algn="just">
              <a:buClr>
                <a:schemeClr val="bg1"/>
              </a:buClr>
              <a:buFont typeface="Cousine"/>
              <a:buNone/>
            </a:pPr>
            <a:endParaRPr lang="es-ES" sz="1400" dirty="0">
              <a:solidFill>
                <a:srgbClr val="FFFFFF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C89BE4-85E7-4CDC-96F0-4ADCD3110D44}"/>
              </a:ext>
            </a:extLst>
          </p:cNvPr>
          <p:cNvGrpSpPr/>
          <p:nvPr/>
        </p:nvGrpSpPr>
        <p:grpSpPr>
          <a:xfrm>
            <a:off x="6004529" y="2379181"/>
            <a:ext cx="2816696" cy="2133600"/>
            <a:chOff x="5285428" y="2055628"/>
            <a:chExt cx="3676887" cy="2155062"/>
          </a:xfrm>
        </p:grpSpPr>
        <p:grpSp>
          <p:nvGrpSpPr>
            <p:cNvPr id="14" name="Google Shape;79;p13">
              <a:extLst>
                <a:ext uri="{FF2B5EF4-FFF2-40B4-BE49-F238E27FC236}">
                  <a16:creationId xmlns:a16="http://schemas.microsoft.com/office/drawing/2014/main" id="{5AE918D9-3B12-4A68-91BF-974C23B4C276}"/>
                </a:ext>
              </a:extLst>
            </p:cNvPr>
            <p:cNvGrpSpPr/>
            <p:nvPr/>
          </p:nvGrpSpPr>
          <p:grpSpPr>
            <a:xfrm>
              <a:off x="5285428" y="2055628"/>
              <a:ext cx="3676887" cy="2155062"/>
              <a:chOff x="5708850" y="3417450"/>
              <a:chExt cx="2931161" cy="2815646"/>
            </a:xfrm>
          </p:grpSpPr>
          <p:sp>
            <p:nvSpPr>
              <p:cNvPr id="15" name="Google Shape;80;p13">
                <a:extLst>
                  <a:ext uri="{FF2B5EF4-FFF2-40B4-BE49-F238E27FC236}">
                    <a16:creationId xmlns:a16="http://schemas.microsoft.com/office/drawing/2014/main" id="{CF932CEB-8097-4747-87AF-7751CDA31CF0}"/>
                  </a:ext>
                </a:extLst>
              </p:cNvPr>
              <p:cNvSpPr/>
              <p:nvPr/>
            </p:nvSpPr>
            <p:spPr>
              <a:xfrm>
                <a:off x="6102011" y="3942011"/>
                <a:ext cx="2283300" cy="22833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1;p13">
                <a:extLst>
                  <a:ext uri="{FF2B5EF4-FFF2-40B4-BE49-F238E27FC236}">
                    <a16:creationId xmlns:a16="http://schemas.microsoft.com/office/drawing/2014/main" id="{93EF32DB-D15C-4ECE-9166-2B13BFF0A810}"/>
                  </a:ext>
                </a:extLst>
              </p:cNvPr>
              <p:cNvSpPr/>
              <p:nvPr/>
            </p:nvSpPr>
            <p:spPr>
              <a:xfrm>
                <a:off x="8516561" y="3942000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17" name="Google Shape;82;p13">
                <a:extLst>
                  <a:ext uri="{FF2B5EF4-FFF2-40B4-BE49-F238E27FC236}">
                    <a16:creationId xmlns:a16="http://schemas.microsoft.com/office/drawing/2014/main" id="{04486900-F092-4DF5-976D-6459990E6DDB}"/>
                  </a:ext>
                </a:extLst>
              </p:cNvPr>
              <p:cNvSpPr/>
              <p:nvPr/>
            </p:nvSpPr>
            <p:spPr>
              <a:xfrm rot="-5400000">
                <a:off x="7180125" y="2605525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18" name="Google Shape;83;p13">
                <a:extLst>
                  <a:ext uri="{FF2B5EF4-FFF2-40B4-BE49-F238E27FC236}">
                    <a16:creationId xmlns:a16="http://schemas.microsoft.com/office/drawing/2014/main" id="{DC8DB254-A507-4B22-9894-87615B33900D}"/>
                  </a:ext>
                </a:extLst>
              </p:cNvPr>
              <p:cNvSpPr/>
              <p:nvPr/>
            </p:nvSpPr>
            <p:spPr>
              <a:xfrm rot="-5400000">
                <a:off x="5708850" y="3417450"/>
                <a:ext cx="1326900" cy="13269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triangl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" name="Google Shape;84;p13">
                <a:extLst>
                  <a:ext uri="{FF2B5EF4-FFF2-40B4-BE49-F238E27FC236}">
                    <a16:creationId xmlns:a16="http://schemas.microsoft.com/office/drawing/2014/main" id="{5269C21D-0FE2-41D4-BD91-FE7C84DD8C63}"/>
                  </a:ext>
                </a:extLst>
              </p:cNvPr>
              <p:cNvCxnSpPr/>
              <p:nvPr/>
            </p:nvCxnSpPr>
            <p:spPr>
              <a:xfrm>
                <a:off x="6109725" y="3957425"/>
                <a:ext cx="2268000" cy="226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85;p13">
                <a:extLst>
                  <a:ext uri="{FF2B5EF4-FFF2-40B4-BE49-F238E27FC236}">
                    <a16:creationId xmlns:a16="http://schemas.microsoft.com/office/drawing/2014/main" id="{45F9D6D0-7AFB-44B1-B522-A9660068E5AE}"/>
                  </a:ext>
                </a:extLst>
              </p:cNvPr>
              <p:cNvCxnSpPr/>
              <p:nvPr/>
            </p:nvCxnSpPr>
            <p:spPr>
              <a:xfrm flipH="1">
                <a:off x="6102050" y="3941996"/>
                <a:ext cx="2291100" cy="2291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86;p13">
                <a:extLst>
                  <a:ext uri="{FF2B5EF4-FFF2-40B4-BE49-F238E27FC236}">
                    <a16:creationId xmlns:a16="http://schemas.microsoft.com/office/drawing/2014/main" id="{3B2BEBD6-742B-481B-92F8-EDB7C5225996}"/>
                  </a:ext>
                </a:extLst>
              </p:cNvPr>
              <p:cNvCxnSpPr/>
              <p:nvPr/>
            </p:nvCxnSpPr>
            <p:spPr>
              <a:xfrm>
                <a:off x="5978575" y="3949725"/>
                <a:ext cx="0" cy="2283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triangle" w="sm" len="sm"/>
                <a:tailEnd type="triangle" w="sm" len="sm"/>
              </a:ln>
            </p:spPr>
          </p:cxn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0B6A808-0434-4761-8C2E-0B8F87E63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8291" y="2478122"/>
              <a:ext cx="2832621" cy="1706627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9B64419-E9EE-4162-8D32-DA7B2A13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51" y="1300977"/>
            <a:ext cx="4338494" cy="29929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D8F872-B53F-4004-A608-0D0BA1B0B403}"/>
              </a:ext>
            </a:extLst>
          </p:cNvPr>
          <p:cNvSpPr txBox="1"/>
          <p:nvPr/>
        </p:nvSpPr>
        <p:spPr>
          <a:xfrm>
            <a:off x="392472" y="246245"/>
            <a:ext cx="81306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/>
            <a:r>
              <a:rPr lang="es-ES" sz="24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Aplicaciones: Sistemas de recomendación</a:t>
            </a:r>
          </a:p>
          <a:p>
            <a:pPr marL="285750" indent="-285750" algn="just"/>
            <a:r>
              <a:rPr lang="es-ES" sz="1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Influencia, Dispersión de la información</a:t>
            </a:r>
          </a:p>
        </p:txBody>
      </p:sp>
    </p:spTree>
    <p:extLst>
      <p:ext uri="{BB962C8B-B14F-4D97-AF65-F5344CB8AC3E}">
        <p14:creationId xmlns:p14="http://schemas.microsoft.com/office/powerpoint/2010/main" val="13639423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B5FE8-4C9F-432B-8C00-2962F346D7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06026ABA-10DA-4B50-9CDC-57C2622D8FE7}"/>
              </a:ext>
            </a:extLst>
          </p:cNvPr>
          <p:cNvSpPr txBox="1">
            <a:spLocks/>
          </p:cNvSpPr>
          <p:nvPr/>
        </p:nvSpPr>
        <p:spPr>
          <a:xfrm>
            <a:off x="5054686" y="952091"/>
            <a:ext cx="392957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 algn="just">
              <a:buClr>
                <a:schemeClr val="bg1"/>
              </a:buClr>
              <a:buFont typeface="Cousine"/>
              <a:buNone/>
            </a:pPr>
            <a:r>
              <a:rPr lang="es-ES" sz="1200" i="1" dirty="0">
                <a:solidFill>
                  <a:schemeClr val="bg1"/>
                </a:solidFill>
                <a:latin typeface="Garamond" panose="02020404030301010803"/>
              </a:rPr>
              <a:t>“</a:t>
            </a:r>
            <a:r>
              <a:rPr lang="es-ES" sz="1200" b="1" i="1" dirty="0">
                <a:solidFill>
                  <a:schemeClr val="bg1"/>
                </a:solidFill>
                <a:latin typeface="+mj-lt"/>
                <a:cs typeface="Arial"/>
                <a:sym typeface="Arial"/>
              </a:rPr>
              <a:t> La segmentación del público y la personalización de mensajes que usan las empresas de ‘marketing’ para vendernos más y mejor pueden ser y son empleadas también en contextos políticos </a:t>
            </a:r>
            <a:r>
              <a:rPr lang="es-ES" sz="1200" i="1" dirty="0">
                <a:solidFill>
                  <a:schemeClr val="bg1"/>
                </a:solidFill>
                <a:latin typeface="Garamond" panose="02020404030301010803"/>
              </a:rPr>
              <a:t>”</a:t>
            </a:r>
            <a:r>
              <a:rPr lang="es-ES" sz="1200" b="1" i="1" dirty="0">
                <a:solidFill>
                  <a:schemeClr val="bg1"/>
                </a:solidFill>
                <a:latin typeface="+mj-lt"/>
                <a:cs typeface="Arial"/>
                <a:sym typeface="Arial"/>
              </a:rPr>
              <a:t>. </a:t>
            </a:r>
          </a:p>
          <a:p>
            <a:pPr marL="0" indent="0" algn="just">
              <a:buClr>
                <a:schemeClr val="bg1"/>
              </a:buClr>
              <a:buFont typeface="Cousine"/>
              <a:buNone/>
            </a:pPr>
            <a:r>
              <a:rPr lang="es-ES" sz="1200" b="1" i="1" dirty="0">
                <a:solidFill>
                  <a:schemeClr val="bg1"/>
                </a:solidFill>
                <a:latin typeface="+mj-lt"/>
                <a:cs typeface="Arial"/>
                <a:sym typeface="Arial"/>
              </a:rPr>
              <a:t>	</a:t>
            </a:r>
            <a:r>
              <a:rPr lang="es-ES" sz="1200" b="1" dirty="0">
                <a:solidFill>
                  <a:schemeClr val="bg1"/>
                </a:solidFill>
                <a:latin typeface="+mj-lt"/>
                <a:cs typeface="Arial"/>
                <a:sym typeface="Arial"/>
              </a:rPr>
              <a:t>(Gemma Galdon)</a:t>
            </a:r>
          </a:p>
          <a:p>
            <a:pPr marL="0" indent="0" algn="just">
              <a:buClr>
                <a:schemeClr val="bg1"/>
              </a:buClr>
              <a:buFont typeface="Cousine"/>
              <a:buNone/>
            </a:pPr>
            <a:endParaRPr lang="es-ES" sz="1400" dirty="0">
              <a:solidFill>
                <a:srgbClr val="FFFFFF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C89BE4-85E7-4CDC-96F0-4ADCD3110D44}"/>
              </a:ext>
            </a:extLst>
          </p:cNvPr>
          <p:cNvGrpSpPr/>
          <p:nvPr/>
        </p:nvGrpSpPr>
        <p:grpSpPr>
          <a:xfrm>
            <a:off x="6004529" y="2292096"/>
            <a:ext cx="2816696" cy="2133600"/>
            <a:chOff x="5285428" y="2055628"/>
            <a:chExt cx="3676887" cy="2155062"/>
          </a:xfrm>
        </p:grpSpPr>
        <p:grpSp>
          <p:nvGrpSpPr>
            <p:cNvPr id="14" name="Google Shape;79;p13">
              <a:extLst>
                <a:ext uri="{FF2B5EF4-FFF2-40B4-BE49-F238E27FC236}">
                  <a16:creationId xmlns:a16="http://schemas.microsoft.com/office/drawing/2014/main" id="{5AE918D9-3B12-4A68-91BF-974C23B4C276}"/>
                </a:ext>
              </a:extLst>
            </p:cNvPr>
            <p:cNvGrpSpPr/>
            <p:nvPr/>
          </p:nvGrpSpPr>
          <p:grpSpPr>
            <a:xfrm>
              <a:off x="5285428" y="2055628"/>
              <a:ext cx="3676887" cy="2155062"/>
              <a:chOff x="5708850" y="3417450"/>
              <a:chExt cx="2931161" cy="2815646"/>
            </a:xfrm>
          </p:grpSpPr>
          <p:sp>
            <p:nvSpPr>
              <p:cNvPr id="15" name="Google Shape;80;p13">
                <a:extLst>
                  <a:ext uri="{FF2B5EF4-FFF2-40B4-BE49-F238E27FC236}">
                    <a16:creationId xmlns:a16="http://schemas.microsoft.com/office/drawing/2014/main" id="{CF932CEB-8097-4747-87AF-7751CDA31CF0}"/>
                  </a:ext>
                </a:extLst>
              </p:cNvPr>
              <p:cNvSpPr/>
              <p:nvPr/>
            </p:nvSpPr>
            <p:spPr>
              <a:xfrm>
                <a:off x="6102011" y="3942011"/>
                <a:ext cx="2283300" cy="22833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1;p13">
                <a:extLst>
                  <a:ext uri="{FF2B5EF4-FFF2-40B4-BE49-F238E27FC236}">
                    <a16:creationId xmlns:a16="http://schemas.microsoft.com/office/drawing/2014/main" id="{93EF32DB-D15C-4ECE-9166-2B13BFF0A810}"/>
                  </a:ext>
                </a:extLst>
              </p:cNvPr>
              <p:cNvSpPr/>
              <p:nvPr/>
            </p:nvSpPr>
            <p:spPr>
              <a:xfrm>
                <a:off x="8516561" y="3942000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17" name="Google Shape;82;p13">
                <a:extLst>
                  <a:ext uri="{FF2B5EF4-FFF2-40B4-BE49-F238E27FC236}">
                    <a16:creationId xmlns:a16="http://schemas.microsoft.com/office/drawing/2014/main" id="{04486900-F092-4DF5-976D-6459990E6DDB}"/>
                  </a:ext>
                </a:extLst>
              </p:cNvPr>
              <p:cNvSpPr/>
              <p:nvPr/>
            </p:nvSpPr>
            <p:spPr>
              <a:xfrm rot="-5400000">
                <a:off x="7180125" y="2605525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18" name="Google Shape;83;p13">
                <a:extLst>
                  <a:ext uri="{FF2B5EF4-FFF2-40B4-BE49-F238E27FC236}">
                    <a16:creationId xmlns:a16="http://schemas.microsoft.com/office/drawing/2014/main" id="{DC8DB254-A507-4B22-9894-87615B33900D}"/>
                  </a:ext>
                </a:extLst>
              </p:cNvPr>
              <p:cNvSpPr/>
              <p:nvPr/>
            </p:nvSpPr>
            <p:spPr>
              <a:xfrm rot="-5400000">
                <a:off x="5708850" y="3417450"/>
                <a:ext cx="1326900" cy="13269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triangl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" name="Google Shape;84;p13">
                <a:extLst>
                  <a:ext uri="{FF2B5EF4-FFF2-40B4-BE49-F238E27FC236}">
                    <a16:creationId xmlns:a16="http://schemas.microsoft.com/office/drawing/2014/main" id="{5269C21D-0FE2-41D4-BD91-FE7C84DD8C63}"/>
                  </a:ext>
                </a:extLst>
              </p:cNvPr>
              <p:cNvCxnSpPr/>
              <p:nvPr/>
            </p:nvCxnSpPr>
            <p:spPr>
              <a:xfrm>
                <a:off x="6109725" y="3957425"/>
                <a:ext cx="2268000" cy="226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85;p13">
                <a:extLst>
                  <a:ext uri="{FF2B5EF4-FFF2-40B4-BE49-F238E27FC236}">
                    <a16:creationId xmlns:a16="http://schemas.microsoft.com/office/drawing/2014/main" id="{45F9D6D0-7AFB-44B1-B522-A9660068E5AE}"/>
                  </a:ext>
                </a:extLst>
              </p:cNvPr>
              <p:cNvCxnSpPr/>
              <p:nvPr/>
            </p:nvCxnSpPr>
            <p:spPr>
              <a:xfrm flipH="1">
                <a:off x="6102050" y="3941996"/>
                <a:ext cx="2291100" cy="2291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86;p13">
                <a:extLst>
                  <a:ext uri="{FF2B5EF4-FFF2-40B4-BE49-F238E27FC236}">
                    <a16:creationId xmlns:a16="http://schemas.microsoft.com/office/drawing/2014/main" id="{3B2BEBD6-742B-481B-92F8-EDB7C5225996}"/>
                  </a:ext>
                </a:extLst>
              </p:cNvPr>
              <p:cNvCxnSpPr/>
              <p:nvPr/>
            </p:nvCxnSpPr>
            <p:spPr>
              <a:xfrm>
                <a:off x="5978575" y="3949725"/>
                <a:ext cx="0" cy="2283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triangle" w="sm" len="sm"/>
                <a:tailEnd type="triangle" w="sm" len="sm"/>
              </a:ln>
            </p:spPr>
          </p:cxn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0B6A808-0434-4761-8C2E-0B8F87E63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8291" y="2478122"/>
              <a:ext cx="2832621" cy="1706627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EDFBC78-9A54-40C8-AC1D-A39BD0CAF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38" y="1335069"/>
            <a:ext cx="4395507" cy="27506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07FA19-3FF7-420F-BCA5-A7BD20465D9C}"/>
              </a:ext>
            </a:extLst>
          </p:cNvPr>
          <p:cNvSpPr txBox="1"/>
          <p:nvPr/>
        </p:nvSpPr>
        <p:spPr>
          <a:xfrm>
            <a:off x="392472" y="246245"/>
            <a:ext cx="81306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/>
            <a:r>
              <a:rPr lang="es-ES" sz="24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Aplicaciones: Sistemas de recomendación</a:t>
            </a:r>
          </a:p>
          <a:p>
            <a:pPr marL="285750" indent="-285750" algn="just"/>
            <a:r>
              <a:rPr lang="es-ES" sz="1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Influencia, Dispersión de la información</a:t>
            </a:r>
          </a:p>
        </p:txBody>
      </p:sp>
    </p:spTree>
    <p:extLst>
      <p:ext uri="{BB962C8B-B14F-4D97-AF65-F5344CB8AC3E}">
        <p14:creationId xmlns:p14="http://schemas.microsoft.com/office/powerpoint/2010/main" val="2885332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B5FE8-4C9F-432B-8C00-2962F346D7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06026ABA-10DA-4B50-9CDC-57C2622D8FE7}"/>
              </a:ext>
            </a:extLst>
          </p:cNvPr>
          <p:cNvSpPr txBox="1">
            <a:spLocks/>
          </p:cNvSpPr>
          <p:nvPr/>
        </p:nvSpPr>
        <p:spPr>
          <a:xfrm>
            <a:off x="4800434" y="973862"/>
            <a:ext cx="418382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 algn="just">
              <a:buClr>
                <a:schemeClr val="bg1"/>
              </a:buClr>
              <a:buFont typeface="Cousine"/>
              <a:buNone/>
            </a:pPr>
            <a:r>
              <a:rPr lang="es-ES" sz="1200" i="1" dirty="0">
                <a:solidFill>
                  <a:schemeClr val="bg1"/>
                </a:solidFill>
                <a:latin typeface="Garamond" panose="02020404030301010803"/>
              </a:rPr>
              <a:t>“</a:t>
            </a:r>
            <a:r>
              <a:rPr lang="es-ES" sz="1200" b="1" i="1" dirty="0">
                <a:solidFill>
                  <a:schemeClr val="bg1"/>
                </a:solidFill>
                <a:latin typeface="+mj-lt"/>
                <a:cs typeface="Arial"/>
                <a:sym typeface="Arial"/>
              </a:rPr>
              <a:t> La segmentación del público y la personalización de mensajes que usan las empresas de ‘marketing’ para vendernos más y mejor pueden ser y son empleadas también en contextos políticos </a:t>
            </a:r>
            <a:r>
              <a:rPr lang="es-ES" sz="1200" i="1" dirty="0">
                <a:solidFill>
                  <a:schemeClr val="bg1"/>
                </a:solidFill>
                <a:latin typeface="Garamond" panose="02020404030301010803"/>
              </a:rPr>
              <a:t>”</a:t>
            </a:r>
            <a:r>
              <a:rPr lang="es-ES" sz="1200" b="1" i="1" dirty="0">
                <a:solidFill>
                  <a:schemeClr val="bg1"/>
                </a:solidFill>
                <a:latin typeface="+mj-lt"/>
                <a:cs typeface="Arial"/>
                <a:sym typeface="Arial"/>
              </a:rPr>
              <a:t>. </a:t>
            </a:r>
          </a:p>
          <a:p>
            <a:pPr marL="0" indent="0" algn="just">
              <a:buClr>
                <a:schemeClr val="bg1"/>
              </a:buClr>
              <a:buFont typeface="Cousine"/>
              <a:buNone/>
            </a:pPr>
            <a:r>
              <a:rPr lang="es-ES" sz="1200" b="1" i="1" dirty="0">
                <a:solidFill>
                  <a:schemeClr val="bg1"/>
                </a:solidFill>
                <a:latin typeface="+mj-lt"/>
                <a:cs typeface="Arial"/>
                <a:sym typeface="Arial"/>
              </a:rPr>
              <a:t>	</a:t>
            </a:r>
            <a:r>
              <a:rPr lang="es-ES" sz="1200" b="1" dirty="0">
                <a:solidFill>
                  <a:schemeClr val="bg1"/>
                </a:solidFill>
                <a:latin typeface="+mj-lt"/>
                <a:cs typeface="Arial"/>
                <a:sym typeface="Arial"/>
              </a:rPr>
              <a:t>(Gemma Galdon)</a:t>
            </a:r>
          </a:p>
          <a:p>
            <a:pPr marL="0" indent="0" algn="just">
              <a:buClr>
                <a:schemeClr val="bg1"/>
              </a:buClr>
              <a:buFont typeface="Cousine"/>
              <a:buNone/>
            </a:pPr>
            <a:endParaRPr lang="es-ES" sz="1400" dirty="0">
              <a:solidFill>
                <a:srgbClr val="FFFFFF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C89BE4-85E7-4CDC-96F0-4ADCD3110D44}"/>
              </a:ext>
            </a:extLst>
          </p:cNvPr>
          <p:cNvGrpSpPr/>
          <p:nvPr/>
        </p:nvGrpSpPr>
        <p:grpSpPr>
          <a:xfrm>
            <a:off x="6004529" y="2313867"/>
            <a:ext cx="2816696" cy="2133600"/>
            <a:chOff x="5285428" y="2055628"/>
            <a:chExt cx="3676887" cy="2155062"/>
          </a:xfrm>
        </p:grpSpPr>
        <p:grpSp>
          <p:nvGrpSpPr>
            <p:cNvPr id="14" name="Google Shape;79;p13">
              <a:extLst>
                <a:ext uri="{FF2B5EF4-FFF2-40B4-BE49-F238E27FC236}">
                  <a16:creationId xmlns:a16="http://schemas.microsoft.com/office/drawing/2014/main" id="{5AE918D9-3B12-4A68-91BF-974C23B4C276}"/>
                </a:ext>
              </a:extLst>
            </p:cNvPr>
            <p:cNvGrpSpPr/>
            <p:nvPr/>
          </p:nvGrpSpPr>
          <p:grpSpPr>
            <a:xfrm>
              <a:off x="5285428" y="2055628"/>
              <a:ext cx="3676887" cy="2155062"/>
              <a:chOff x="5708850" y="3417450"/>
              <a:chExt cx="2931161" cy="2815646"/>
            </a:xfrm>
          </p:grpSpPr>
          <p:sp>
            <p:nvSpPr>
              <p:cNvPr id="15" name="Google Shape;80;p13">
                <a:extLst>
                  <a:ext uri="{FF2B5EF4-FFF2-40B4-BE49-F238E27FC236}">
                    <a16:creationId xmlns:a16="http://schemas.microsoft.com/office/drawing/2014/main" id="{CF932CEB-8097-4747-87AF-7751CDA31CF0}"/>
                  </a:ext>
                </a:extLst>
              </p:cNvPr>
              <p:cNvSpPr/>
              <p:nvPr/>
            </p:nvSpPr>
            <p:spPr>
              <a:xfrm>
                <a:off x="6102011" y="3942011"/>
                <a:ext cx="2283300" cy="22833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1;p13">
                <a:extLst>
                  <a:ext uri="{FF2B5EF4-FFF2-40B4-BE49-F238E27FC236}">
                    <a16:creationId xmlns:a16="http://schemas.microsoft.com/office/drawing/2014/main" id="{93EF32DB-D15C-4ECE-9166-2B13BFF0A810}"/>
                  </a:ext>
                </a:extLst>
              </p:cNvPr>
              <p:cNvSpPr/>
              <p:nvPr/>
            </p:nvSpPr>
            <p:spPr>
              <a:xfrm>
                <a:off x="8516561" y="3942000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17" name="Google Shape;82;p13">
                <a:extLst>
                  <a:ext uri="{FF2B5EF4-FFF2-40B4-BE49-F238E27FC236}">
                    <a16:creationId xmlns:a16="http://schemas.microsoft.com/office/drawing/2014/main" id="{04486900-F092-4DF5-976D-6459990E6DDB}"/>
                  </a:ext>
                </a:extLst>
              </p:cNvPr>
              <p:cNvSpPr/>
              <p:nvPr/>
            </p:nvSpPr>
            <p:spPr>
              <a:xfrm rot="-5400000">
                <a:off x="7180125" y="2605525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18" name="Google Shape;83;p13">
                <a:extLst>
                  <a:ext uri="{FF2B5EF4-FFF2-40B4-BE49-F238E27FC236}">
                    <a16:creationId xmlns:a16="http://schemas.microsoft.com/office/drawing/2014/main" id="{DC8DB254-A507-4B22-9894-87615B33900D}"/>
                  </a:ext>
                </a:extLst>
              </p:cNvPr>
              <p:cNvSpPr/>
              <p:nvPr/>
            </p:nvSpPr>
            <p:spPr>
              <a:xfrm rot="-5400000">
                <a:off x="5708850" y="3417450"/>
                <a:ext cx="1326900" cy="13269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triangl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" name="Google Shape;84;p13">
                <a:extLst>
                  <a:ext uri="{FF2B5EF4-FFF2-40B4-BE49-F238E27FC236}">
                    <a16:creationId xmlns:a16="http://schemas.microsoft.com/office/drawing/2014/main" id="{5269C21D-0FE2-41D4-BD91-FE7C84DD8C63}"/>
                  </a:ext>
                </a:extLst>
              </p:cNvPr>
              <p:cNvCxnSpPr/>
              <p:nvPr/>
            </p:nvCxnSpPr>
            <p:spPr>
              <a:xfrm>
                <a:off x="6109725" y="3957425"/>
                <a:ext cx="2268000" cy="226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85;p13">
                <a:extLst>
                  <a:ext uri="{FF2B5EF4-FFF2-40B4-BE49-F238E27FC236}">
                    <a16:creationId xmlns:a16="http://schemas.microsoft.com/office/drawing/2014/main" id="{45F9D6D0-7AFB-44B1-B522-A9660068E5AE}"/>
                  </a:ext>
                </a:extLst>
              </p:cNvPr>
              <p:cNvCxnSpPr/>
              <p:nvPr/>
            </p:nvCxnSpPr>
            <p:spPr>
              <a:xfrm flipH="1">
                <a:off x="6102050" y="3941996"/>
                <a:ext cx="2291100" cy="2291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86;p13">
                <a:extLst>
                  <a:ext uri="{FF2B5EF4-FFF2-40B4-BE49-F238E27FC236}">
                    <a16:creationId xmlns:a16="http://schemas.microsoft.com/office/drawing/2014/main" id="{3B2BEBD6-742B-481B-92F8-EDB7C5225996}"/>
                  </a:ext>
                </a:extLst>
              </p:cNvPr>
              <p:cNvCxnSpPr/>
              <p:nvPr/>
            </p:nvCxnSpPr>
            <p:spPr>
              <a:xfrm>
                <a:off x="5978575" y="3949725"/>
                <a:ext cx="0" cy="2283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triangle" w="sm" len="sm"/>
                <a:tailEnd type="triangle" w="sm" len="sm"/>
              </a:ln>
            </p:spPr>
          </p:cxn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0B6A808-0434-4761-8C2E-0B8F87E63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8291" y="2478122"/>
              <a:ext cx="2832621" cy="1706627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15E951E-234B-4C24-9161-5636B9889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06" y="1373467"/>
            <a:ext cx="4183825" cy="28862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B0C7ABB-911B-4963-B916-71A589DA2079}"/>
              </a:ext>
            </a:extLst>
          </p:cNvPr>
          <p:cNvSpPr txBox="1"/>
          <p:nvPr/>
        </p:nvSpPr>
        <p:spPr>
          <a:xfrm>
            <a:off x="392472" y="246245"/>
            <a:ext cx="81306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/>
            <a:r>
              <a:rPr lang="es-ES" sz="24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Aplicaciones: Sistemas de recomendación</a:t>
            </a:r>
          </a:p>
          <a:p>
            <a:pPr marL="285750" indent="-285750" algn="just"/>
            <a:r>
              <a:rPr lang="es-ES" sz="1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Influencia, Dispersión de la información</a:t>
            </a:r>
          </a:p>
        </p:txBody>
      </p:sp>
    </p:spTree>
    <p:extLst>
      <p:ext uri="{BB962C8B-B14F-4D97-AF65-F5344CB8AC3E}">
        <p14:creationId xmlns:p14="http://schemas.microsoft.com/office/powerpoint/2010/main" val="6555886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B5FE8-4C9F-432B-8C00-2962F346D7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sp>
        <p:nvSpPr>
          <p:cNvPr id="13" name="Google Shape;89;p13">
            <a:extLst>
              <a:ext uri="{FF2B5EF4-FFF2-40B4-BE49-F238E27FC236}">
                <a16:creationId xmlns:a16="http://schemas.microsoft.com/office/drawing/2014/main" id="{06026ABA-10DA-4B50-9CDC-57C2622D8FE7}"/>
              </a:ext>
            </a:extLst>
          </p:cNvPr>
          <p:cNvSpPr txBox="1">
            <a:spLocks/>
          </p:cNvSpPr>
          <p:nvPr/>
        </p:nvSpPr>
        <p:spPr>
          <a:xfrm>
            <a:off x="5054686" y="988376"/>
            <a:ext cx="392957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 algn="just">
              <a:buClr>
                <a:schemeClr val="bg1"/>
              </a:buClr>
              <a:buFont typeface="Cousine"/>
              <a:buNone/>
            </a:pPr>
            <a:r>
              <a:rPr lang="es-ES" sz="1200" i="1" dirty="0">
                <a:solidFill>
                  <a:schemeClr val="bg1"/>
                </a:solidFill>
                <a:latin typeface="Garamond" panose="02020404030301010803"/>
              </a:rPr>
              <a:t>“</a:t>
            </a:r>
            <a:r>
              <a:rPr lang="es-ES" sz="1200" b="1" i="1" dirty="0">
                <a:solidFill>
                  <a:schemeClr val="bg1"/>
                </a:solidFill>
                <a:latin typeface="+mj-lt"/>
                <a:cs typeface="Arial"/>
                <a:sym typeface="Arial"/>
              </a:rPr>
              <a:t> La segmentación del público y la personalización de mensajes que usan las empresas de ‘marketing’ para vendernos más y mejor pueden ser y son empleadas también en contextos políticos </a:t>
            </a:r>
            <a:r>
              <a:rPr lang="es-ES" sz="1200" i="1" dirty="0">
                <a:solidFill>
                  <a:schemeClr val="bg1"/>
                </a:solidFill>
                <a:latin typeface="Garamond" panose="02020404030301010803"/>
              </a:rPr>
              <a:t>”</a:t>
            </a:r>
            <a:r>
              <a:rPr lang="es-ES" sz="1200" b="1" i="1" dirty="0">
                <a:solidFill>
                  <a:schemeClr val="bg1"/>
                </a:solidFill>
                <a:latin typeface="+mj-lt"/>
                <a:cs typeface="Arial"/>
                <a:sym typeface="Arial"/>
              </a:rPr>
              <a:t>. </a:t>
            </a:r>
          </a:p>
          <a:p>
            <a:pPr marL="0" indent="0" algn="just">
              <a:buClr>
                <a:schemeClr val="bg1"/>
              </a:buClr>
              <a:buFont typeface="Cousine"/>
              <a:buNone/>
            </a:pPr>
            <a:r>
              <a:rPr lang="es-ES" sz="1200" b="1" i="1" dirty="0">
                <a:solidFill>
                  <a:schemeClr val="bg1"/>
                </a:solidFill>
                <a:latin typeface="+mj-lt"/>
                <a:cs typeface="Arial"/>
                <a:sym typeface="Arial"/>
              </a:rPr>
              <a:t>	</a:t>
            </a:r>
            <a:r>
              <a:rPr lang="es-ES" sz="1200" b="1" dirty="0">
                <a:solidFill>
                  <a:schemeClr val="bg1"/>
                </a:solidFill>
                <a:latin typeface="+mj-lt"/>
                <a:cs typeface="Arial"/>
                <a:sym typeface="Arial"/>
              </a:rPr>
              <a:t>(Gemma Galdon)</a:t>
            </a:r>
          </a:p>
          <a:p>
            <a:pPr marL="0" indent="0" algn="just">
              <a:buClr>
                <a:schemeClr val="bg1"/>
              </a:buClr>
              <a:buFont typeface="Cousine"/>
              <a:buNone/>
            </a:pPr>
            <a:endParaRPr lang="es-ES" sz="1400" dirty="0">
              <a:solidFill>
                <a:srgbClr val="FFFFFF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C89BE4-85E7-4CDC-96F0-4ADCD3110D44}"/>
              </a:ext>
            </a:extLst>
          </p:cNvPr>
          <p:cNvGrpSpPr/>
          <p:nvPr/>
        </p:nvGrpSpPr>
        <p:grpSpPr>
          <a:xfrm>
            <a:off x="6004529" y="2328381"/>
            <a:ext cx="2816696" cy="2133600"/>
            <a:chOff x="5285428" y="2055628"/>
            <a:chExt cx="3676887" cy="2155062"/>
          </a:xfrm>
        </p:grpSpPr>
        <p:grpSp>
          <p:nvGrpSpPr>
            <p:cNvPr id="14" name="Google Shape;79;p13">
              <a:extLst>
                <a:ext uri="{FF2B5EF4-FFF2-40B4-BE49-F238E27FC236}">
                  <a16:creationId xmlns:a16="http://schemas.microsoft.com/office/drawing/2014/main" id="{5AE918D9-3B12-4A68-91BF-974C23B4C276}"/>
                </a:ext>
              </a:extLst>
            </p:cNvPr>
            <p:cNvGrpSpPr/>
            <p:nvPr/>
          </p:nvGrpSpPr>
          <p:grpSpPr>
            <a:xfrm>
              <a:off x="5285428" y="2055628"/>
              <a:ext cx="3676887" cy="2155062"/>
              <a:chOff x="5708850" y="3417450"/>
              <a:chExt cx="2931161" cy="2815646"/>
            </a:xfrm>
          </p:grpSpPr>
          <p:sp>
            <p:nvSpPr>
              <p:cNvPr id="15" name="Google Shape;80;p13">
                <a:extLst>
                  <a:ext uri="{FF2B5EF4-FFF2-40B4-BE49-F238E27FC236}">
                    <a16:creationId xmlns:a16="http://schemas.microsoft.com/office/drawing/2014/main" id="{CF932CEB-8097-4747-87AF-7751CDA31CF0}"/>
                  </a:ext>
                </a:extLst>
              </p:cNvPr>
              <p:cNvSpPr/>
              <p:nvPr/>
            </p:nvSpPr>
            <p:spPr>
              <a:xfrm>
                <a:off x="6102011" y="3942011"/>
                <a:ext cx="2283300" cy="22833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1;p13">
                <a:extLst>
                  <a:ext uri="{FF2B5EF4-FFF2-40B4-BE49-F238E27FC236}">
                    <a16:creationId xmlns:a16="http://schemas.microsoft.com/office/drawing/2014/main" id="{93EF32DB-D15C-4ECE-9166-2B13BFF0A810}"/>
                  </a:ext>
                </a:extLst>
              </p:cNvPr>
              <p:cNvSpPr/>
              <p:nvPr/>
            </p:nvSpPr>
            <p:spPr>
              <a:xfrm>
                <a:off x="8516561" y="3942000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17" name="Google Shape;82;p13">
                <a:extLst>
                  <a:ext uri="{FF2B5EF4-FFF2-40B4-BE49-F238E27FC236}">
                    <a16:creationId xmlns:a16="http://schemas.microsoft.com/office/drawing/2014/main" id="{04486900-F092-4DF5-976D-6459990E6DDB}"/>
                  </a:ext>
                </a:extLst>
              </p:cNvPr>
              <p:cNvSpPr/>
              <p:nvPr/>
            </p:nvSpPr>
            <p:spPr>
              <a:xfrm rot="-5400000">
                <a:off x="7180125" y="2605525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18" name="Google Shape;83;p13">
                <a:extLst>
                  <a:ext uri="{FF2B5EF4-FFF2-40B4-BE49-F238E27FC236}">
                    <a16:creationId xmlns:a16="http://schemas.microsoft.com/office/drawing/2014/main" id="{DC8DB254-A507-4B22-9894-87615B33900D}"/>
                  </a:ext>
                </a:extLst>
              </p:cNvPr>
              <p:cNvSpPr/>
              <p:nvPr/>
            </p:nvSpPr>
            <p:spPr>
              <a:xfrm rot="-5400000">
                <a:off x="5708850" y="3417450"/>
                <a:ext cx="1326900" cy="13269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triangl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" name="Google Shape;84;p13">
                <a:extLst>
                  <a:ext uri="{FF2B5EF4-FFF2-40B4-BE49-F238E27FC236}">
                    <a16:creationId xmlns:a16="http://schemas.microsoft.com/office/drawing/2014/main" id="{5269C21D-0FE2-41D4-BD91-FE7C84DD8C63}"/>
                  </a:ext>
                </a:extLst>
              </p:cNvPr>
              <p:cNvCxnSpPr/>
              <p:nvPr/>
            </p:nvCxnSpPr>
            <p:spPr>
              <a:xfrm>
                <a:off x="6109725" y="3957425"/>
                <a:ext cx="2268000" cy="226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85;p13">
                <a:extLst>
                  <a:ext uri="{FF2B5EF4-FFF2-40B4-BE49-F238E27FC236}">
                    <a16:creationId xmlns:a16="http://schemas.microsoft.com/office/drawing/2014/main" id="{45F9D6D0-7AFB-44B1-B522-A9660068E5AE}"/>
                  </a:ext>
                </a:extLst>
              </p:cNvPr>
              <p:cNvCxnSpPr/>
              <p:nvPr/>
            </p:nvCxnSpPr>
            <p:spPr>
              <a:xfrm flipH="1">
                <a:off x="6102050" y="3941996"/>
                <a:ext cx="2291100" cy="2291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86;p13">
                <a:extLst>
                  <a:ext uri="{FF2B5EF4-FFF2-40B4-BE49-F238E27FC236}">
                    <a16:creationId xmlns:a16="http://schemas.microsoft.com/office/drawing/2014/main" id="{3B2BEBD6-742B-481B-92F8-EDB7C5225996}"/>
                  </a:ext>
                </a:extLst>
              </p:cNvPr>
              <p:cNvCxnSpPr/>
              <p:nvPr/>
            </p:nvCxnSpPr>
            <p:spPr>
              <a:xfrm>
                <a:off x="5978575" y="3949725"/>
                <a:ext cx="0" cy="2283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triangle" w="sm" len="sm"/>
                <a:tailEnd type="triangle" w="sm" len="sm"/>
              </a:ln>
            </p:spPr>
          </p:cxn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0B6A808-0434-4761-8C2E-0B8F87E63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8291" y="2478122"/>
              <a:ext cx="2832621" cy="1706627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3C2630E-9DEE-47BA-8735-7F0BC985A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63" y="1323245"/>
            <a:ext cx="4388608" cy="28052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71854C-2E45-4353-B825-350B9A44762A}"/>
              </a:ext>
            </a:extLst>
          </p:cNvPr>
          <p:cNvSpPr txBox="1"/>
          <p:nvPr/>
        </p:nvSpPr>
        <p:spPr>
          <a:xfrm>
            <a:off x="392472" y="246245"/>
            <a:ext cx="81306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/>
            <a:r>
              <a:rPr lang="es-ES" sz="24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Aplicaciones: Sistemas de recomendación</a:t>
            </a:r>
          </a:p>
          <a:p>
            <a:pPr marL="285750" indent="-285750" algn="just"/>
            <a:r>
              <a:rPr lang="es-ES" sz="1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Influencia, Dispersión de la información</a:t>
            </a:r>
          </a:p>
        </p:txBody>
      </p:sp>
    </p:spTree>
    <p:extLst>
      <p:ext uri="{BB962C8B-B14F-4D97-AF65-F5344CB8AC3E}">
        <p14:creationId xmlns:p14="http://schemas.microsoft.com/office/powerpoint/2010/main" val="1495899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59600-CC31-400E-931D-C35F24708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D559432-8AC7-4BFC-B478-6ADE52DE77AB}"/>
              </a:ext>
            </a:extLst>
          </p:cNvPr>
          <p:cNvSpPr txBox="1">
            <a:spLocks/>
          </p:cNvSpPr>
          <p:nvPr/>
        </p:nvSpPr>
        <p:spPr>
          <a:xfrm>
            <a:off x="453358" y="249511"/>
            <a:ext cx="8690642" cy="51540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_tradnl" sz="2800" dirty="0">
                <a:solidFill>
                  <a:schemeClr val="bg1"/>
                </a:solidFill>
              </a:rPr>
              <a:t>Tecnologías asociadas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FFA816-6045-4E7D-93C3-1E8353E9F974}"/>
              </a:ext>
            </a:extLst>
          </p:cNvPr>
          <p:cNvGrpSpPr/>
          <p:nvPr/>
        </p:nvGrpSpPr>
        <p:grpSpPr>
          <a:xfrm>
            <a:off x="182085" y="951257"/>
            <a:ext cx="8779829" cy="3997192"/>
            <a:chOff x="182085" y="951257"/>
            <a:chExt cx="8779829" cy="399719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C00AA50-9ED4-4E24-A9C5-0BB360652CF6}"/>
                </a:ext>
              </a:extLst>
            </p:cNvPr>
            <p:cNvGrpSpPr/>
            <p:nvPr/>
          </p:nvGrpSpPr>
          <p:grpSpPr>
            <a:xfrm>
              <a:off x="182085" y="951257"/>
              <a:ext cx="8779829" cy="3875737"/>
              <a:chOff x="138167" y="1057730"/>
              <a:chExt cx="8779829" cy="387573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228A246-61A2-4A61-8038-549F5113BE5C}"/>
                  </a:ext>
                </a:extLst>
              </p:cNvPr>
              <p:cNvGrpSpPr/>
              <p:nvPr/>
            </p:nvGrpSpPr>
            <p:grpSpPr>
              <a:xfrm>
                <a:off x="555172" y="1057730"/>
                <a:ext cx="6978105" cy="2541995"/>
                <a:chOff x="685800" y="165101"/>
                <a:chExt cx="6978105" cy="254199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443DA9BF-DFCA-487D-97CF-CD590095B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85800" y="390072"/>
                  <a:ext cx="3233057" cy="2317024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9F4DEA44-5DD5-46D7-98D5-498F55D834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81465" y="165101"/>
                  <a:ext cx="4282440" cy="937260"/>
                </a:xfrm>
                <a:prstGeom prst="rect">
                  <a:avLst/>
                </a:prstGeom>
              </p:spPr>
            </p:pic>
          </p:grpSp>
          <p:pic>
            <p:nvPicPr>
              <p:cNvPr id="11" name="Picture 6" descr="NumPy - Wikipedia">
                <a:extLst>
                  <a:ext uri="{FF2B5EF4-FFF2-40B4-BE49-F238E27FC236}">
                    <a16:creationId xmlns:a16="http://schemas.microsoft.com/office/drawing/2014/main" id="{B5E64997-3EC3-4E33-81D9-EC366A68BE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3190" y="1859889"/>
                <a:ext cx="1734806" cy="9842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Archivo:Scikit learn logo small.svg - Wikipedia, la enciclopedia libre">
                <a:extLst>
                  <a:ext uri="{FF2B5EF4-FFF2-40B4-BE49-F238E27FC236}">
                    <a16:creationId xmlns:a16="http://schemas.microsoft.com/office/drawing/2014/main" id="{E521DABD-F4B3-40E1-ACCE-E04961A6A9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33128" y="3310251"/>
                <a:ext cx="1584629" cy="1075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pandas (software) - Wikipedia">
                <a:extLst>
                  <a:ext uri="{FF2B5EF4-FFF2-40B4-BE49-F238E27FC236}">
                    <a16:creationId xmlns:a16="http://schemas.microsoft.com/office/drawing/2014/main" id="{F033E145-C873-452C-A69A-82156FB425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6002" y="2454656"/>
                <a:ext cx="1828020" cy="9321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8" descr="Matplotlib: Python plotting — Matplotlib 3.3.4 documentation">
                <a:extLst>
                  <a:ext uri="{FF2B5EF4-FFF2-40B4-BE49-F238E27FC236}">
                    <a16:creationId xmlns:a16="http://schemas.microsoft.com/office/drawing/2014/main" id="{4CF7DB10-969E-4EBA-9E33-00C1984CAA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9205" y="3148987"/>
                <a:ext cx="2309623" cy="697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4113C2-2717-4D78-AD66-6E75C9AEE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8167" y="3468871"/>
                <a:ext cx="2808514" cy="1464596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64E584B-A71E-4FF7-B841-BEE2869E1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79933" y="3722062"/>
              <a:ext cx="2704549" cy="1226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33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521304" y="730291"/>
            <a:ext cx="7964923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Clr>
                <a:schemeClr val="bg1"/>
              </a:buClr>
              <a:buNone/>
            </a:pPr>
            <a:r>
              <a:rPr lang="es-ES" sz="1400" b="1" dirty="0">
                <a:solidFill>
                  <a:srgbClr val="FFFFFF"/>
                </a:solidFill>
              </a:rPr>
              <a:t>Dimensión sociológica: </a:t>
            </a:r>
            <a:r>
              <a:rPr lang="es-ES" sz="1400" u="sng" dirty="0">
                <a:solidFill>
                  <a:srgbClr val="FFFFFF"/>
                </a:solidFill>
              </a:rPr>
              <a:t>estructuras sociales</a:t>
            </a:r>
            <a:r>
              <a:rPr lang="es-ES" sz="1400" dirty="0">
                <a:solidFill>
                  <a:srgbClr val="FFFFFF"/>
                </a:solidFill>
              </a:rPr>
              <a:t> formadas por </a:t>
            </a:r>
            <a:r>
              <a:rPr lang="es-ES" sz="1400" u="sng" dirty="0">
                <a:solidFill>
                  <a:srgbClr val="FFFFFF"/>
                </a:solidFill>
              </a:rPr>
              <a:t>individuos y relaciones</a:t>
            </a:r>
            <a:r>
              <a:rPr lang="es-ES" sz="1400" dirty="0">
                <a:solidFill>
                  <a:srgbClr val="FFFFFF"/>
                </a:solidFill>
              </a:rPr>
              <a:t> que los conectan (amistad, familia, intereses comunes, creencias, conocimiento).</a:t>
            </a:r>
          </a:p>
          <a:p>
            <a:pPr marL="0" lvl="0" indent="0" algn="just">
              <a:buClr>
                <a:schemeClr val="bg1"/>
              </a:buClr>
              <a:buNone/>
            </a:pPr>
            <a:endParaRPr lang="es-ES" sz="1400" dirty="0">
              <a:solidFill>
                <a:srgbClr val="FFFFFF"/>
              </a:solidFill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4" name="Google Shape;87;p13">
            <a:extLst>
              <a:ext uri="{FF2B5EF4-FFF2-40B4-BE49-F238E27FC236}">
                <a16:creationId xmlns:a16="http://schemas.microsoft.com/office/drawing/2014/main" id="{2D357AA1-29E1-4E1C-9110-8EE8D644EF5A}"/>
              </a:ext>
            </a:extLst>
          </p:cNvPr>
          <p:cNvSpPr txBox="1">
            <a:spLocks/>
          </p:cNvSpPr>
          <p:nvPr/>
        </p:nvSpPr>
        <p:spPr>
          <a:xfrm>
            <a:off x="579565" y="181646"/>
            <a:ext cx="6686015" cy="65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2400" b="1" dirty="0"/>
              <a:t>Introducción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6FA24F-A514-4CA9-BA4B-8621E59A7F37}"/>
              </a:ext>
            </a:extLst>
          </p:cNvPr>
          <p:cNvGrpSpPr/>
          <p:nvPr/>
        </p:nvGrpSpPr>
        <p:grpSpPr>
          <a:xfrm>
            <a:off x="4798828" y="1838643"/>
            <a:ext cx="4096469" cy="2768997"/>
            <a:chOff x="4572000" y="1872570"/>
            <a:chExt cx="4365441" cy="2768997"/>
          </a:xfrm>
        </p:grpSpPr>
        <p:grpSp>
          <p:nvGrpSpPr>
            <p:cNvPr id="16" name="Google Shape;79;p13">
              <a:extLst>
                <a:ext uri="{FF2B5EF4-FFF2-40B4-BE49-F238E27FC236}">
                  <a16:creationId xmlns:a16="http://schemas.microsoft.com/office/drawing/2014/main" id="{7A6A67EF-D8A5-43F6-A14A-434A19C3B486}"/>
                </a:ext>
              </a:extLst>
            </p:cNvPr>
            <p:cNvGrpSpPr/>
            <p:nvPr/>
          </p:nvGrpSpPr>
          <p:grpSpPr>
            <a:xfrm>
              <a:off x="4572000" y="1872570"/>
              <a:ext cx="4365441" cy="2768997"/>
              <a:chOff x="5708850" y="3417450"/>
              <a:chExt cx="2931161" cy="2815646"/>
            </a:xfrm>
          </p:grpSpPr>
          <p:sp>
            <p:nvSpPr>
              <p:cNvPr id="17" name="Google Shape;80;p13">
                <a:extLst>
                  <a:ext uri="{FF2B5EF4-FFF2-40B4-BE49-F238E27FC236}">
                    <a16:creationId xmlns:a16="http://schemas.microsoft.com/office/drawing/2014/main" id="{4EFCE3ED-A353-4B4C-8756-6B3B78A76670}"/>
                  </a:ext>
                </a:extLst>
              </p:cNvPr>
              <p:cNvSpPr/>
              <p:nvPr/>
            </p:nvSpPr>
            <p:spPr>
              <a:xfrm>
                <a:off x="6102011" y="3942011"/>
                <a:ext cx="2283300" cy="22833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1;p13">
                <a:extLst>
                  <a:ext uri="{FF2B5EF4-FFF2-40B4-BE49-F238E27FC236}">
                    <a16:creationId xmlns:a16="http://schemas.microsoft.com/office/drawing/2014/main" id="{936C979F-CE61-42DE-97DF-F30E5377C7BC}"/>
                  </a:ext>
                </a:extLst>
              </p:cNvPr>
              <p:cNvSpPr/>
              <p:nvPr/>
            </p:nvSpPr>
            <p:spPr>
              <a:xfrm>
                <a:off x="8516561" y="3942000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19" name="Google Shape;82;p13">
                <a:extLst>
                  <a:ext uri="{FF2B5EF4-FFF2-40B4-BE49-F238E27FC236}">
                    <a16:creationId xmlns:a16="http://schemas.microsoft.com/office/drawing/2014/main" id="{68BED268-770C-4CA9-B0DD-92876A7DC148}"/>
                  </a:ext>
                </a:extLst>
              </p:cNvPr>
              <p:cNvSpPr/>
              <p:nvPr/>
            </p:nvSpPr>
            <p:spPr>
              <a:xfrm rot="-5400000">
                <a:off x="7180125" y="2605525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20" name="Google Shape;83;p13">
                <a:extLst>
                  <a:ext uri="{FF2B5EF4-FFF2-40B4-BE49-F238E27FC236}">
                    <a16:creationId xmlns:a16="http://schemas.microsoft.com/office/drawing/2014/main" id="{01579AA7-6D22-4971-B2A7-E2415366D002}"/>
                  </a:ext>
                </a:extLst>
              </p:cNvPr>
              <p:cNvSpPr/>
              <p:nvPr/>
            </p:nvSpPr>
            <p:spPr>
              <a:xfrm rot="-5400000">
                <a:off x="5708850" y="3417450"/>
                <a:ext cx="1326900" cy="13269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triangl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" name="Google Shape;84;p13">
                <a:extLst>
                  <a:ext uri="{FF2B5EF4-FFF2-40B4-BE49-F238E27FC236}">
                    <a16:creationId xmlns:a16="http://schemas.microsoft.com/office/drawing/2014/main" id="{5F7C079A-2665-42A3-B98B-899585B55F85}"/>
                  </a:ext>
                </a:extLst>
              </p:cNvPr>
              <p:cNvCxnSpPr/>
              <p:nvPr/>
            </p:nvCxnSpPr>
            <p:spPr>
              <a:xfrm>
                <a:off x="6109725" y="3957425"/>
                <a:ext cx="2268000" cy="226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85;p13">
                <a:extLst>
                  <a:ext uri="{FF2B5EF4-FFF2-40B4-BE49-F238E27FC236}">
                    <a16:creationId xmlns:a16="http://schemas.microsoft.com/office/drawing/2014/main" id="{CE3A6DDD-EB7A-491E-B01F-85C8716BAC79}"/>
                  </a:ext>
                </a:extLst>
              </p:cNvPr>
              <p:cNvCxnSpPr/>
              <p:nvPr/>
            </p:nvCxnSpPr>
            <p:spPr>
              <a:xfrm flipH="1">
                <a:off x="6102050" y="3941996"/>
                <a:ext cx="2291100" cy="2291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86;p13">
                <a:extLst>
                  <a:ext uri="{FF2B5EF4-FFF2-40B4-BE49-F238E27FC236}">
                    <a16:creationId xmlns:a16="http://schemas.microsoft.com/office/drawing/2014/main" id="{F7C3EEE2-8411-4F23-8BB0-4D8E578E0C12}"/>
                  </a:ext>
                </a:extLst>
              </p:cNvPr>
              <p:cNvCxnSpPr/>
              <p:nvPr/>
            </p:nvCxnSpPr>
            <p:spPr>
              <a:xfrm>
                <a:off x="5978575" y="3949725"/>
                <a:ext cx="0" cy="2283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triangle" w="sm" len="sm"/>
                <a:tailEnd type="triangle" w="sm" len="sm"/>
              </a:ln>
            </p:spPr>
          </p:cxn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3B676A-5814-43F2-B0C1-47A018ACE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8746" y="2432892"/>
              <a:ext cx="3292766" cy="215176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FC8879-9CDB-44EA-B26F-6F28DD1ED41A}"/>
              </a:ext>
            </a:extLst>
          </p:cNvPr>
          <p:cNvGrpSpPr/>
          <p:nvPr/>
        </p:nvGrpSpPr>
        <p:grpSpPr>
          <a:xfrm>
            <a:off x="206559" y="1853760"/>
            <a:ext cx="4053549" cy="2768997"/>
            <a:chOff x="206560" y="1853760"/>
            <a:chExt cx="3904694" cy="2768997"/>
          </a:xfrm>
        </p:grpSpPr>
        <p:grpSp>
          <p:nvGrpSpPr>
            <p:cNvPr id="46" name="Google Shape;79;p13">
              <a:extLst>
                <a:ext uri="{FF2B5EF4-FFF2-40B4-BE49-F238E27FC236}">
                  <a16:creationId xmlns:a16="http://schemas.microsoft.com/office/drawing/2014/main" id="{BFE19C30-21EE-4518-B8E2-25BD7F529E44}"/>
                </a:ext>
              </a:extLst>
            </p:cNvPr>
            <p:cNvGrpSpPr/>
            <p:nvPr/>
          </p:nvGrpSpPr>
          <p:grpSpPr>
            <a:xfrm>
              <a:off x="206560" y="1853760"/>
              <a:ext cx="3904694" cy="2768997"/>
              <a:chOff x="5708850" y="3417450"/>
              <a:chExt cx="2931161" cy="2815646"/>
            </a:xfrm>
          </p:grpSpPr>
          <p:sp>
            <p:nvSpPr>
              <p:cNvPr id="48" name="Google Shape;80;p13">
                <a:extLst>
                  <a:ext uri="{FF2B5EF4-FFF2-40B4-BE49-F238E27FC236}">
                    <a16:creationId xmlns:a16="http://schemas.microsoft.com/office/drawing/2014/main" id="{E8F613F5-669D-4EBA-B53F-AD0D9DF980F8}"/>
                  </a:ext>
                </a:extLst>
              </p:cNvPr>
              <p:cNvSpPr/>
              <p:nvPr/>
            </p:nvSpPr>
            <p:spPr>
              <a:xfrm>
                <a:off x="6102011" y="3942011"/>
                <a:ext cx="2283300" cy="22833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1;p13">
                <a:extLst>
                  <a:ext uri="{FF2B5EF4-FFF2-40B4-BE49-F238E27FC236}">
                    <a16:creationId xmlns:a16="http://schemas.microsoft.com/office/drawing/2014/main" id="{7962B5D1-24E3-4B59-9FA4-BA73ED55576E}"/>
                  </a:ext>
                </a:extLst>
              </p:cNvPr>
              <p:cNvSpPr/>
              <p:nvPr/>
            </p:nvSpPr>
            <p:spPr>
              <a:xfrm>
                <a:off x="8516561" y="3942000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50" name="Google Shape;82;p13">
                <a:extLst>
                  <a:ext uri="{FF2B5EF4-FFF2-40B4-BE49-F238E27FC236}">
                    <a16:creationId xmlns:a16="http://schemas.microsoft.com/office/drawing/2014/main" id="{0FD33FD6-A1AC-40E8-B630-CD32884F861E}"/>
                  </a:ext>
                </a:extLst>
              </p:cNvPr>
              <p:cNvSpPr/>
              <p:nvPr/>
            </p:nvSpPr>
            <p:spPr>
              <a:xfrm rot="-5400000">
                <a:off x="7180125" y="2605525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51" name="Google Shape;83;p13">
                <a:extLst>
                  <a:ext uri="{FF2B5EF4-FFF2-40B4-BE49-F238E27FC236}">
                    <a16:creationId xmlns:a16="http://schemas.microsoft.com/office/drawing/2014/main" id="{77EFEEBD-ECEF-49DA-825C-169B3CCBC67E}"/>
                  </a:ext>
                </a:extLst>
              </p:cNvPr>
              <p:cNvSpPr/>
              <p:nvPr/>
            </p:nvSpPr>
            <p:spPr>
              <a:xfrm rot="-5400000">
                <a:off x="5708850" y="3417450"/>
                <a:ext cx="1326900" cy="13269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triangl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2" name="Google Shape;84;p13">
                <a:extLst>
                  <a:ext uri="{FF2B5EF4-FFF2-40B4-BE49-F238E27FC236}">
                    <a16:creationId xmlns:a16="http://schemas.microsoft.com/office/drawing/2014/main" id="{DB1CDD1E-F83D-475C-847C-796290FCA139}"/>
                  </a:ext>
                </a:extLst>
              </p:cNvPr>
              <p:cNvCxnSpPr/>
              <p:nvPr/>
            </p:nvCxnSpPr>
            <p:spPr>
              <a:xfrm>
                <a:off x="6109725" y="3957425"/>
                <a:ext cx="2268000" cy="226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" name="Google Shape;85;p13">
                <a:extLst>
                  <a:ext uri="{FF2B5EF4-FFF2-40B4-BE49-F238E27FC236}">
                    <a16:creationId xmlns:a16="http://schemas.microsoft.com/office/drawing/2014/main" id="{E3DD99F3-388D-47B0-9AE6-287BB3E050E0}"/>
                  </a:ext>
                </a:extLst>
              </p:cNvPr>
              <p:cNvCxnSpPr/>
              <p:nvPr/>
            </p:nvCxnSpPr>
            <p:spPr>
              <a:xfrm flipH="1">
                <a:off x="6102050" y="3941996"/>
                <a:ext cx="2291100" cy="2291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" name="Google Shape;86;p13">
                <a:extLst>
                  <a:ext uri="{FF2B5EF4-FFF2-40B4-BE49-F238E27FC236}">
                    <a16:creationId xmlns:a16="http://schemas.microsoft.com/office/drawing/2014/main" id="{4501676B-DC0C-4A22-A376-5B892F181A61}"/>
                  </a:ext>
                </a:extLst>
              </p:cNvPr>
              <p:cNvCxnSpPr/>
              <p:nvPr/>
            </p:nvCxnSpPr>
            <p:spPr>
              <a:xfrm>
                <a:off x="5978575" y="3949725"/>
                <a:ext cx="0" cy="2283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triangle" w="sm" len="sm"/>
                <a:tailEnd type="triangle" w="sm" len="sm"/>
              </a:ln>
            </p:spPr>
          </p:cxn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A64EB2-7D1B-4F4C-B636-0408A4AFB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328" y="2401147"/>
              <a:ext cx="2953155" cy="2191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52024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285819-2CD6-4D64-8581-9A877274F7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F6786C-C0E5-47E4-90CE-FA484F8F99E9}"/>
              </a:ext>
            </a:extLst>
          </p:cNvPr>
          <p:cNvSpPr txBox="1">
            <a:spLocks/>
          </p:cNvSpPr>
          <p:nvPr/>
        </p:nvSpPr>
        <p:spPr>
          <a:xfrm>
            <a:off x="453358" y="249511"/>
            <a:ext cx="8690642" cy="51540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_tradnl" sz="2800" dirty="0">
                <a:solidFill>
                  <a:schemeClr val="bg1"/>
                </a:solidFill>
              </a:rPr>
              <a:t>Conclusiones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050DD-C93E-4830-9548-A0C85F5E5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47" y="929457"/>
            <a:ext cx="6597106" cy="39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829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ABA3E-B022-4175-941F-629470A1FB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3BBEC97B-D755-47CF-9D4E-5F7A5D44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57" y="1159327"/>
            <a:ext cx="2485786" cy="294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329;p33">
            <a:extLst>
              <a:ext uri="{FF2B5EF4-FFF2-40B4-BE49-F238E27FC236}">
                <a16:creationId xmlns:a16="http://schemas.microsoft.com/office/drawing/2014/main" id="{1D64B273-EC1E-4CA6-B234-D133C5675C9F}"/>
              </a:ext>
            </a:extLst>
          </p:cNvPr>
          <p:cNvSpPr txBox="1">
            <a:spLocks/>
          </p:cNvSpPr>
          <p:nvPr/>
        </p:nvSpPr>
        <p:spPr>
          <a:xfrm>
            <a:off x="750757" y="103453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6000" b="1" dirty="0"/>
              <a:t>Gracias!</a:t>
            </a:r>
          </a:p>
        </p:txBody>
      </p:sp>
      <p:sp>
        <p:nvSpPr>
          <p:cNvPr id="8" name="Google Shape;331;p33">
            <a:extLst>
              <a:ext uri="{FF2B5EF4-FFF2-40B4-BE49-F238E27FC236}">
                <a16:creationId xmlns:a16="http://schemas.microsoft.com/office/drawing/2014/main" id="{72B1D794-604E-413F-89BF-BE0ECFEC7931}"/>
              </a:ext>
            </a:extLst>
          </p:cNvPr>
          <p:cNvSpPr txBox="1">
            <a:spLocks/>
          </p:cNvSpPr>
          <p:nvPr/>
        </p:nvSpPr>
        <p:spPr>
          <a:xfrm>
            <a:off x="750757" y="3493819"/>
            <a:ext cx="4337414" cy="1230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Font typeface="Cousine"/>
              <a:buNone/>
            </a:pPr>
            <a:r>
              <a:rPr lang="es-ES" sz="1800" dirty="0"/>
              <a:t>coordenadas:</a:t>
            </a:r>
          </a:p>
          <a:p>
            <a:pPr marL="0" indent="0">
              <a:buFont typeface="Cousine"/>
              <a:buNone/>
            </a:pPr>
            <a:r>
              <a:rPr lang="es-ES" sz="1800" dirty="0"/>
              <a:t>Darian Horacio Grass Boada</a:t>
            </a:r>
          </a:p>
          <a:p>
            <a:pPr marL="0" indent="0">
              <a:buFont typeface="Cousine"/>
              <a:buNone/>
            </a:pPr>
            <a:r>
              <a:rPr lang="es-ES" sz="1800" dirty="0"/>
              <a:t>dhgrass@unav.es</a:t>
            </a:r>
            <a:br>
              <a:rPr lang="es-ES" sz="1800" dirty="0"/>
            </a:br>
            <a:endParaRPr lang="es-E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482818-5A5B-4F2E-B9A0-384610F2FFE7}"/>
              </a:ext>
            </a:extLst>
          </p:cNvPr>
          <p:cNvSpPr txBox="1"/>
          <p:nvPr/>
        </p:nvSpPr>
        <p:spPr>
          <a:xfrm>
            <a:off x="750757" y="2094696"/>
            <a:ext cx="4337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¿Preguntas, dudas, comentarios … ?</a:t>
            </a:r>
          </a:p>
        </p:txBody>
      </p:sp>
    </p:spTree>
    <p:extLst>
      <p:ext uri="{BB962C8B-B14F-4D97-AF65-F5344CB8AC3E}">
        <p14:creationId xmlns:p14="http://schemas.microsoft.com/office/powerpoint/2010/main" val="376392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3638451" y="869680"/>
            <a:ext cx="5248709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Clr>
                <a:schemeClr val="bg1"/>
              </a:buClr>
              <a:buNone/>
            </a:pPr>
            <a:r>
              <a:rPr lang="es-ES" sz="1400" b="1" dirty="0">
                <a:solidFill>
                  <a:srgbClr val="FFFFFF"/>
                </a:solidFill>
              </a:rPr>
              <a:t>Generación Z: </a:t>
            </a:r>
            <a:r>
              <a:rPr lang="es-ES" sz="1200" dirty="0"/>
              <a:t>generación que ha cogido el relevo a los </a:t>
            </a:r>
            <a:r>
              <a:rPr lang="es-ES" sz="1200" i="1" dirty="0" err="1"/>
              <a:t>millennials</a:t>
            </a:r>
            <a:r>
              <a:rPr lang="es-ES" sz="1200" i="1" dirty="0"/>
              <a:t>, </a:t>
            </a:r>
            <a:r>
              <a:rPr lang="es-ES" sz="1200" dirty="0"/>
              <a:t>son más </a:t>
            </a:r>
            <a:r>
              <a:rPr lang="es-ES" sz="1200" b="1" u="sng" dirty="0"/>
              <a:t>emprendedores</a:t>
            </a:r>
            <a:r>
              <a:rPr lang="es-ES" sz="1200" b="1" dirty="0"/>
              <a:t> </a:t>
            </a:r>
            <a:r>
              <a:rPr lang="es-ES" sz="1200" dirty="0"/>
              <a:t>que los </a:t>
            </a:r>
            <a:r>
              <a:rPr lang="es-ES" sz="1200" i="1" dirty="0" err="1"/>
              <a:t>millennials</a:t>
            </a:r>
            <a:r>
              <a:rPr lang="es-ES" sz="1200" i="1" dirty="0"/>
              <a:t>, </a:t>
            </a:r>
            <a:r>
              <a:rPr lang="es-ES" sz="1200" dirty="0"/>
              <a:t>aprenden rápido y de forma </a:t>
            </a:r>
            <a:r>
              <a:rPr lang="es-ES" sz="1200" b="1" u="sng" dirty="0"/>
              <a:t>autodidacta</a:t>
            </a:r>
            <a:r>
              <a:rPr lang="es-ES" sz="1200" dirty="0"/>
              <a:t>, ello los convierte en unos jóvenes mucho más </a:t>
            </a:r>
            <a:r>
              <a:rPr lang="es-ES" sz="1200" b="1" u="sng" dirty="0"/>
              <a:t>irreverentes</a:t>
            </a:r>
            <a:r>
              <a:rPr lang="es-ES" sz="1200" b="1" dirty="0"/>
              <a:t>.</a:t>
            </a:r>
            <a:endParaRPr lang="es-ES" sz="1600" dirty="0">
              <a:solidFill>
                <a:srgbClr val="FFFFFF"/>
              </a:solidFill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4" name="Google Shape;87;p13">
            <a:extLst>
              <a:ext uri="{FF2B5EF4-FFF2-40B4-BE49-F238E27FC236}">
                <a16:creationId xmlns:a16="http://schemas.microsoft.com/office/drawing/2014/main" id="{2D357AA1-29E1-4E1C-9110-8EE8D644EF5A}"/>
              </a:ext>
            </a:extLst>
          </p:cNvPr>
          <p:cNvSpPr txBox="1">
            <a:spLocks/>
          </p:cNvSpPr>
          <p:nvPr/>
        </p:nvSpPr>
        <p:spPr>
          <a:xfrm>
            <a:off x="575712" y="135230"/>
            <a:ext cx="2810621" cy="65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2400" b="1" dirty="0"/>
              <a:t>Introducción</a:t>
            </a:r>
          </a:p>
        </p:txBody>
      </p:sp>
      <p:grpSp>
        <p:nvGrpSpPr>
          <p:cNvPr id="46" name="Google Shape;79;p13">
            <a:extLst>
              <a:ext uri="{FF2B5EF4-FFF2-40B4-BE49-F238E27FC236}">
                <a16:creationId xmlns:a16="http://schemas.microsoft.com/office/drawing/2014/main" id="{BFE19C30-21EE-4518-B8E2-25BD7F529E44}"/>
              </a:ext>
            </a:extLst>
          </p:cNvPr>
          <p:cNvGrpSpPr/>
          <p:nvPr/>
        </p:nvGrpSpPr>
        <p:grpSpPr>
          <a:xfrm>
            <a:off x="184386" y="1041315"/>
            <a:ext cx="3201947" cy="3892152"/>
            <a:chOff x="5708850" y="3417450"/>
            <a:chExt cx="2931161" cy="2815646"/>
          </a:xfrm>
        </p:grpSpPr>
        <p:sp>
          <p:nvSpPr>
            <p:cNvPr id="48" name="Google Shape;80;p13">
              <a:extLst>
                <a:ext uri="{FF2B5EF4-FFF2-40B4-BE49-F238E27FC236}">
                  <a16:creationId xmlns:a16="http://schemas.microsoft.com/office/drawing/2014/main" id="{E8F613F5-669D-4EBA-B53F-AD0D9DF980F8}"/>
                </a:ext>
              </a:extLst>
            </p:cNvPr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1;p13">
              <a:extLst>
                <a:ext uri="{FF2B5EF4-FFF2-40B4-BE49-F238E27FC236}">
                  <a16:creationId xmlns:a16="http://schemas.microsoft.com/office/drawing/2014/main" id="{7962B5D1-24E3-4B59-9FA4-BA73ED55576E}"/>
                </a:ext>
              </a:extLst>
            </p:cNvPr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50" name="Google Shape;82;p13">
              <a:extLst>
                <a:ext uri="{FF2B5EF4-FFF2-40B4-BE49-F238E27FC236}">
                  <a16:creationId xmlns:a16="http://schemas.microsoft.com/office/drawing/2014/main" id="{0FD33FD6-A1AC-40E8-B630-CD32884F861E}"/>
                </a:ext>
              </a:extLst>
            </p:cNvPr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51" name="Google Shape;83;p13">
              <a:extLst>
                <a:ext uri="{FF2B5EF4-FFF2-40B4-BE49-F238E27FC236}">
                  <a16:creationId xmlns:a16="http://schemas.microsoft.com/office/drawing/2014/main" id="{77EFEEBD-ECEF-49DA-825C-169B3CCBC67E}"/>
                </a:ext>
              </a:extLst>
            </p:cNvPr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" name="Google Shape;84;p13">
              <a:extLst>
                <a:ext uri="{FF2B5EF4-FFF2-40B4-BE49-F238E27FC236}">
                  <a16:creationId xmlns:a16="http://schemas.microsoft.com/office/drawing/2014/main" id="{DB1CDD1E-F83D-475C-847C-796290FCA139}"/>
                </a:ext>
              </a:extLst>
            </p:cNvPr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85;p13">
              <a:extLst>
                <a:ext uri="{FF2B5EF4-FFF2-40B4-BE49-F238E27FC236}">
                  <a16:creationId xmlns:a16="http://schemas.microsoft.com/office/drawing/2014/main" id="{E3DD99F3-388D-47B0-9AE6-287BB3E050E0}"/>
                </a:ext>
              </a:extLst>
            </p:cNvPr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86;p13">
              <a:extLst>
                <a:ext uri="{FF2B5EF4-FFF2-40B4-BE49-F238E27FC236}">
                  <a16:creationId xmlns:a16="http://schemas.microsoft.com/office/drawing/2014/main" id="{4501676B-DC0C-4A22-A376-5B892F181A61}"/>
                </a:ext>
              </a:extLst>
            </p:cNvPr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CC6C30-1497-43CC-BFDE-FCDF874EA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19" y="1844644"/>
            <a:ext cx="2428496" cy="3012968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BEEE53E-ED5B-49A7-A3C6-19092B9D3FDE}"/>
              </a:ext>
            </a:extLst>
          </p:cNvPr>
          <p:cNvSpPr/>
          <p:nvPr/>
        </p:nvSpPr>
        <p:spPr>
          <a:xfrm>
            <a:off x="516298" y="2501427"/>
            <a:ext cx="2692671" cy="49079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CBF5BE-586B-4006-B423-64239B02E524}"/>
              </a:ext>
            </a:extLst>
          </p:cNvPr>
          <p:cNvGrpSpPr/>
          <p:nvPr/>
        </p:nvGrpSpPr>
        <p:grpSpPr>
          <a:xfrm>
            <a:off x="3638451" y="2159397"/>
            <a:ext cx="4764332" cy="2768997"/>
            <a:chOff x="3967438" y="1798208"/>
            <a:chExt cx="5016819" cy="2768997"/>
          </a:xfrm>
        </p:grpSpPr>
        <p:grpSp>
          <p:nvGrpSpPr>
            <p:cNvPr id="16" name="Google Shape;79;p13">
              <a:extLst>
                <a:ext uri="{FF2B5EF4-FFF2-40B4-BE49-F238E27FC236}">
                  <a16:creationId xmlns:a16="http://schemas.microsoft.com/office/drawing/2014/main" id="{7A6A67EF-D8A5-43F6-A14A-434A19C3B486}"/>
                </a:ext>
              </a:extLst>
            </p:cNvPr>
            <p:cNvGrpSpPr/>
            <p:nvPr/>
          </p:nvGrpSpPr>
          <p:grpSpPr>
            <a:xfrm>
              <a:off x="3967438" y="1798208"/>
              <a:ext cx="5016819" cy="2768997"/>
              <a:chOff x="5708850" y="3417450"/>
              <a:chExt cx="2931161" cy="2815646"/>
            </a:xfrm>
          </p:grpSpPr>
          <p:sp>
            <p:nvSpPr>
              <p:cNvPr id="17" name="Google Shape;80;p13">
                <a:extLst>
                  <a:ext uri="{FF2B5EF4-FFF2-40B4-BE49-F238E27FC236}">
                    <a16:creationId xmlns:a16="http://schemas.microsoft.com/office/drawing/2014/main" id="{4EFCE3ED-A353-4B4C-8756-6B3B78A76670}"/>
                  </a:ext>
                </a:extLst>
              </p:cNvPr>
              <p:cNvSpPr/>
              <p:nvPr/>
            </p:nvSpPr>
            <p:spPr>
              <a:xfrm>
                <a:off x="6102011" y="3942011"/>
                <a:ext cx="2283300" cy="22833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1;p13">
                <a:extLst>
                  <a:ext uri="{FF2B5EF4-FFF2-40B4-BE49-F238E27FC236}">
                    <a16:creationId xmlns:a16="http://schemas.microsoft.com/office/drawing/2014/main" id="{936C979F-CE61-42DE-97DF-F30E5377C7BC}"/>
                  </a:ext>
                </a:extLst>
              </p:cNvPr>
              <p:cNvSpPr/>
              <p:nvPr/>
            </p:nvSpPr>
            <p:spPr>
              <a:xfrm>
                <a:off x="8516561" y="3942000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19" name="Google Shape;82;p13">
                <a:extLst>
                  <a:ext uri="{FF2B5EF4-FFF2-40B4-BE49-F238E27FC236}">
                    <a16:creationId xmlns:a16="http://schemas.microsoft.com/office/drawing/2014/main" id="{68BED268-770C-4CA9-B0DD-92876A7DC148}"/>
                  </a:ext>
                </a:extLst>
              </p:cNvPr>
              <p:cNvSpPr/>
              <p:nvPr/>
            </p:nvSpPr>
            <p:spPr>
              <a:xfrm rot="-5400000">
                <a:off x="7180125" y="2605525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20" name="Google Shape;83;p13">
                <a:extLst>
                  <a:ext uri="{FF2B5EF4-FFF2-40B4-BE49-F238E27FC236}">
                    <a16:creationId xmlns:a16="http://schemas.microsoft.com/office/drawing/2014/main" id="{01579AA7-6D22-4971-B2A7-E2415366D002}"/>
                  </a:ext>
                </a:extLst>
              </p:cNvPr>
              <p:cNvSpPr/>
              <p:nvPr/>
            </p:nvSpPr>
            <p:spPr>
              <a:xfrm rot="-5400000">
                <a:off x="5708850" y="3417450"/>
                <a:ext cx="1326900" cy="13269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triangl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" name="Google Shape;84;p13">
                <a:extLst>
                  <a:ext uri="{FF2B5EF4-FFF2-40B4-BE49-F238E27FC236}">
                    <a16:creationId xmlns:a16="http://schemas.microsoft.com/office/drawing/2014/main" id="{5F7C079A-2665-42A3-B98B-899585B55F85}"/>
                  </a:ext>
                </a:extLst>
              </p:cNvPr>
              <p:cNvCxnSpPr/>
              <p:nvPr/>
            </p:nvCxnSpPr>
            <p:spPr>
              <a:xfrm>
                <a:off x="6109725" y="3957425"/>
                <a:ext cx="2268000" cy="226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85;p13">
                <a:extLst>
                  <a:ext uri="{FF2B5EF4-FFF2-40B4-BE49-F238E27FC236}">
                    <a16:creationId xmlns:a16="http://schemas.microsoft.com/office/drawing/2014/main" id="{CE3A6DDD-EB7A-491E-B01F-85C8716BAC79}"/>
                  </a:ext>
                </a:extLst>
              </p:cNvPr>
              <p:cNvCxnSpPr/>
              <p:nvPr/>
            </p:nvCxnSpPr>
            <p:spPr>
              <a:xfrm flipH="1">
                <a:off x="6102050" y="3941996"/>
                <a:ext cx="2291100" cy="2291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86;p13">
                <a:extLst>
                  <a:ext uri="{FF2B5EF4-FFF2-40B4-BE49-F238E27FC236}">
                    <a16:creationId xmlns:a16="http://schemas.microsoft.com/office/drawing/2014/main" id="{F7C3EEE2-8411-4F23-8BB0-4D8E578E0C12}"/>
                  </a:ext>
                </a:extLst>
              </p:cNvPr>
              <p:cNvCxnSpPr/>
              <p:nvPr/>
            </p:nvCxnSpPr>
            <p:spPr>
              <a:xfrm>
                <a:off x="5978575" y="3949725"/>
                <a:ext cx="0" cy="2283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triangle" w="sm" len="sm"/>
                <a:tailEnd type="triangle" w="sm" len="sm"/>
              </a:ln>
            </p:spPr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483B5B-F256-4148-84A6-B523F4EFB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7339" y="2381611"/>
              <a:ext cx="3778889" cy="2142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7175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Google Shape;87;p13"/>
              <p:cNvSpPr txBox="1">
                <a:spLocks noGrp="1"/>
              </p:cNvSpPr>
              <p:nvPr>
                <p:ph type="ctrTitle" idx="4294967295"/>
              </p:nvPr>
            </p:nvSpPr>
            <p:spPr>
              <a:xfrm>
                <a:off x="366157" y="152261"/>
                <a:ext cx="8411685" cy="5829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b="1" dirty="0"/>
                  <a:t>Análisis de redes sociales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s-ES" b="1" dirty="0"/>
                  <a:t> Análisis redes complejas</a:t>
                </a:r>
                <a:br>
                  <a:rPr lang="es-ES" b="1" dirty="0"/>
                </a:br>
                <a:endParaRPr sz="1400" b="1" dirty="0"/>
              </a:p>
            </p:txBody>
          </p:sp>
        </mc:Choice>
        <mc:Fallback xmlns="">
          <p:sp>
            <p:nvSpPr>
              <p:cNvPr id="87" name="Google Shape;87;p1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ctrTitle" idx="4294967295"/>
              </p:nvPr>
            </p:nvSpPr>
            <p:spPr>
              <a:xfrm>
                <a:off x="366157" y="152261"/>
                <a:ext cx="8411685" cy="582902"/>
              </a:xfrm>
              <a:prstGeom prst="rect">
                <a:avLst/>
              </a:prstGeom>
              <a:blipFill>
                <a:blip r:embed="rId3"/>
                <a:stretch>
                  <a:fillRect l="-72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478310" y="2025688"/>
            <a:ext cx="443540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800" dirty="0"/>
              <a:t>Justificación</a:t>
            </a:r>
            <a:endParaRPr sz="1800"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478310" y="3791070"/>
            <a:ext cx="8111441" cy="1220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FFFF"/>
                </a:solidFill>
              </a:rPr>
              <a:t>Dados los niveles de información, </a:t>
            </a:r>
            <a:r>
              <a:rPr lang="es-ES" sz="1200" u="sng" dirty="0">
                <a:solidFill>
                  <a:srgbClr val="FFFFFF"/>
                </a:solidFill>
              </a:rPr>
              <a:t>estudiar la influencia</a:t>
            </a:r>
            <a:r>
              <a:rPr lang="es-ES" sz="1200" dirty="0">
                <a:solidFill>
                  <a:srgbClr val="FFFFFF"/>
                </a:solidFill>
              </a:rPr>
              <a:t> de los diferentes individuos en una red es sencillamente inviable mediante </a:t>
            </a:r>
            <a:r>
              <a:rPr lang="es-ES" sz="1200" dirty="0">
                <a:solidFill>
                  <a:srgbClr val="FFFFFF"/>
                </a:solidFill>
                <a:latin typeface="Garamond" panose="02020404030301010803" pitchFamily="18" charset="0"/>
              </a:rPr>
              <a:t>“</a:t>
            </a:r>
            <a:r>
              <a:rPr lang="es-ES" sz="1200" dirty="0">
                <a:solidFill>
                  <a:srgbClr val="FFFFFF"/>
                </a:solidFill>
              </a:rPr>
              <a:t>técnicas tradicionales</a:t>
            </a:r>
            <a:r>
              <a:rPr lang="es-ES" sz="1200" dirty="0">
                <a:solidFill>
                  <a:srgbClr val="FFFFFF"/>
                </a:solidFill>
                <a:latin typeface="Garamond" panose="02020404030301010803" pitchFamily="18" charset="0"/>
              </a:rPr>
              <a:t>”</a:t>
            </a:r>
            <a:r>
              <a:rPr lang="es-ES" sz="1200" dirty="0">
                <a:solidFill>
                  <a:srgbClr val="FFFFFF"/>
                </a:solidFill>
              </a:rPr>
              <a:t>.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FFFFFF"/>
                </a:solidFill>
              </a:rPr>
              <a:t>Un analista (sociólogo, economista, funcionario público, </a:t>
            </a:r>
            <a:r>
              <a:rPr lang="es-ES" sz="1200" u="sng" dirty="0">
                <a:solidFill>
                  <a:srgbClr val="FFFFFF"/>
                </a:solidFill>
              </a:rPr>
              <a:t>informático</a:t>
            </a:r>
            <a:r>
              <a:rPr lang="es-ES" sz="1200" dirty="0">
                <a:solidFill>
                  <a:srgbClr val="FFFFFF"/>
                </a:solidFill>
              </a:rPr>
              <a:t>, </a:t>
            </a:r>
            <a:r>
              <a:rPr lang="es-ES" sz="1200" u="sng" dirty="0">
                <a:solidFill>
                  <a:srgbClr val="FFFFFF"/>
                </a:solidFill>
              </a:rPr>
              <a:t>data scientist</a:t>
            </a:r>
            <a:r>
              <a:rPr lang="es-ES" sz="1200" dirty="0">
                <a:solidFill>
                  <a:srgbClr val="FFFFFF"/>
                </a:solidFill>
              </a:rPr>
              <a:t>), debe: partiendo de los datos de una red social, </a:t>
            </a:r>
            <a:r>
              <a:rPr lang="es-ES" sz="1200" u="sng" dirty="0">
                <a:solidFill>
                  <a:srgbClr val="FFFFFF"/>
                </a:solidFill>
              </a:rPr>
              <a:t>formular una hipótesis</a:t>
            </a:r>
            <a:r>
              <a:rPr lang="es-ES" sz="1200" dirty="0">
                <a:solidFill>
                  <a:srgbClr val="FFFFFF"/>
                </a:solidFill>
              </a:rPr>
              <a:t> de comportamiento y motivación de los individuos y de la red en su conjunto.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F2D490-2F0D-425A-933F-E5B1102D93DE}"/>
              </a:ext>
            </a:extLst>
          </p:cNvPr>
          <p:cNvGrpSpPr/>
          <p:nvPr/>
        </p:nvGrpSpPr>
        <p:grpSpPr>
          <a:xfrm>
            <a:off x="1908629" y="645886"/>
            <a:ext cx="6981371" cy="2972694"/>
            <a:chOff x="2097314" y="837314"/>
            <a:chExt cx="6792686" cy="2521697"/>
          </a:xfrm>
        </p:grpSpPr>
        <p:grpSp>
          <p:nvGrpSpPr>
            <p:cNvPr id="79" name="Google Shape;79;p13"/>
            <p:cNvGrpSpPr/>
            <p:nvPr/>
          </p:nvGrpSpPr>
          <p:grpSpPr>
            <a:xfrm>
              <a:off x="2097314" y="837314"/>
              <a:ext cx="6792686" cy="2521697"/>
              <a:chOff x="5708850" y="3417450"/>
              <a:chExt cx="2931161" cy="2815646"/>
            </a:xfrm>
          </p:grpSpPr>
          <p:sp>
            <p:nvSpPr>
              <p:cNvPr id="80" name="Google Shape;80;p13"/>
              <p:cNvSpPr/>
              <p:nvPr/>
            </p:nvSpPr>
            <p:spPr>
              <a:xfrm>
                <a:off x="6102011" y="3942011"/>
                <a:ext cx="2283300" cy="22833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8516561" y="3942000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82" name="Google Shape;82;p13"/>
              <p:cNvSpPr/>
              <p:nvPr/>
            </p:nvSpPr>
            <p:spPr>
              <a:xfrm rot="-5400000">
                <a:off x="7180125" y="2605525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83" name="Google Shape;83;p13"/>
              <p:cNvSpPr/>
              <p:nvPr/>
            </p:nvSpPr>
            <p:spPr>
              <a:xfrm rot="-5400000">
                <a:off x="5708850" y="3417450"/>
                <a:ext cx="1326900" cy="13269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triangl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4" name="Google Shape;84;p13"/>
              <p:cNvCxnSpPr/>
              <p:nvPr/>
            </p:nvCxnSpPr>
            <p:spPr>
              <a:xfrm>
                <a:off x="6109725" y="3957425"/>
                <a:ext cx="2268000" cy="226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" name="Google Shape;85;p13"/>
              <p:cNvCxnSpPr/>
              <p:nvPr/>
            </p:nvCxnSpPr>
            <p:spPr>
              <a:xfrm flipH="1">
                <a:off x="6102050" y="3941996"/>
                <a:ext cx="2291100" cy="2291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" name="Google Shape;86;p13"/>
              <p:cNvCxnSpPr/>
              <p:nvPr/>
            </p:nvCxnSpPr>
            <p:spPr>
              <a:xfrm>
                <a:off x="5978575" y="3949725"/>
                <a:ext cx="0" cy="2283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triangle" w="sm" len="sm"/>
                <a:tailEnd type="triangle" w="sm" len="sm"/>
              </a:ln>
            </p:spPr>
          </p:cxn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4B6997-FF7E-4391-B504-BB52E5F93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3722" y="1335431"/>
              <a:ext cx="5186988" cy="1966570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F1CDD8-8034-4ABC-BEC8-9C6908167656}"/>
              </a:ext>
            </a:extLst>
          </p:cNvPr>
          <p:cNvSpPr/>
          <p:nvPr/>
        </p:nvSpPr>
        <p:spPr>
          <a:xfrm>
            <a:off x="2938312" y="1258349"/>
            <a:ext cx="1595718" cy="2267766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82C1CA4-4EE0-4D08-AAFE-A7303B7D5CAA}"/>
              </a:ext>
            </a:extLst>
          </p:cNvPr>
          <p:cNvSpPr/>
          <p:nvPr/>
        </p:nvSpPr>
        <p:spPr>
          <a:xfrm>
            <a:off x="2685273" y="1026621"/>
            <a:ext cx="5750513" cy="2719624"/>
          </a:xfrm>
          <a:prstGeom prst="round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9354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498715" y="1405649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000" dirty="0"/>
              <a:t>Objetivo</a:t>
            </a:r>
            <a:endParaRPr sz="2000"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498715" y="2009022"/>
            <a:ext cx="5701908" cy="2632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FFFFFF"/>
                </a:solidFill>
              </a:rPr>
              <a:t>Analizar: organización de </a:t>
            </a:r>
            <a:r>
              <a:rPr lang="es-ES" sz="1600" u="sng" dirty="0">
                <a:solidFill>
                  <a:srgbClr val="FFFFFF"/>
                </a:solidFill>
              </a:rPr>
              <a:t>las personas</a:t>
            </a:r>
            <a:r>
              <a:rPr lang="es-ES" sz="1600" dirty="0">
                <a:solidFill>
                  <a:srgbClr val="FFFFFF"/>
                </a:solidFill>
              </a:rPr>
              <a:t>, </a:t>
            </a:r>
            <a:r>
              <a:rPr lang="es-ES" sz="1600" u="sng" dirty="0">
                <a:solidFill>
                  <a:srgbClr val="FFFFFF"/>
                </a:solidFill>
              </a:rPr>
              <a:t>causas de las relaciones</a:t>
            </a:r>
            <a:r>
              <a:rPr lang="es-ES" sz="1600" dirty="0">
                <a:solidFill>
                  <a:srgbClr val="FFFFFF"/>
                </a:solidFill>
              </a:rPr>
              <a:t> entre los individuos, </a:t>
            </a:r>
            <a:r>
              <a:rPr lang="es-ES" sz="1600" u="sng" dirty="0">
                <a:solidFill>
                  <a:srgbClr val="FFFFFF"/>
                </a:solidFill>
              </a:rPr>
              <a:t>intereses que comparten</a:t>
            </a:r>
            <a:r>
              <a:rPr lang="es-ES" sz="1600" dirty="0">
                <a:solidFill>
                  <a:srgbClr val="FFFFFF"/>
                </a:solidFill>
              </a:rPr>
              <a:t>, </a:t>
            </a:r>
            <a:r>
              <a:rPr lang="es-ES" sz="1600" u="sng" dirty="0">
                <a:solidFill>
                  <a:srgbClr val="FFFFFF"/>
                </a:solidFill>
              </a:rPr>
              <a:t>influencia</a:t>
            </a:r>
            <a:r>
              <a:rPr lang="es-ES" sz="1600" dirty="0">
                <a:solidFill>
                  <a:srgbClr val="FFFFFF"/>
                </a:solidFill>
              </a:rPr>
              <a:t> o rol que desempeñan en la red.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D22AE7-490A-47B1-9ACF-77CFE508BFC6}"/>
              </a:ext>
            </a:extLst>
          </p:cNvPr>
          <p:cNvGrpSpPr/>
          <p:nvPr/>
        </p:nvGrpSpPr>
        <p:grpSpPr>
          <a:xfrm>
            <a:off x="6440465" y="1405649"/>
            <a:ext cx="2443950" cy="2299778"/>
            <a:chOff x="6451652" y="1928037"/>
            <a:chExt cx="2088212" cy="1991510"/>
          </a:xfrm>
        </p:grpSpPr>
        <p:grpSp>
          <p:nvGrpSpPr>
            <p:cNvPr id="79" name="Google Shape;79;p13"/>
            <p:cNvGrpSpPr/>
            <p:nvPr/>
          </p:nvGrpSpPr>
          <p:grpSpPr>
            <a:xfrm>
              <a:off x="6451652" y="1928037"/>
              <a:ext cx="2088212" cy="1991510"/>
              <a:chOff x="5708850" y="3417450"/>
              <a:chExt cx="2931161" cy="2815646"/>
            </a:xfrm>
          </p:grpSpPr>
          <p:sp>
            <p:nvSpPr>
              <p:cNvPr id="80" name="Google Shape;80;p13"/>
              <p:cNvSpPr/>
              <p:nvPr/>
            </p:nvSpPr>
            <p:spPr>
              <a:xfrm>
                <a:off x="6102011" y="3942011"/>
                <a:ext cx="2283300" cy="228330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8516561" y="3942000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82" name="Google Shape;82;p13"/>
              <p:cNvSpPr/>
              <p:nvPr/>
            </p:nvSpPr>
            <p:spPr>
              <a:xfrm rot="-5400000">
                <a:off x="7180125" y="2605525"/>
                <a:ext cx="123450" cy="22757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91029" extrusionOk="0">
                    <a:moveTo>
                      <a:pt x="0" y="0"/>
                    </a:moveTo>
                    <a:lnTo>
                      <a:pt x="4938" y="0"/>
                    </a:lnTo>
                    <a:lnTo>
                      <a:pt x="4938" y="91029"/>
                    </a:lnTo>
                    <a:lnTo>
                      <a:pt x="0" y="91029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med" len="med"/>
                <a:tailEnd type="none" w="med" len="med"/>
              </a:ln>
            </p:spPr>
          </p:sp>
          <p:sp>
            <p:nvSpPr>
              <p:cNvPr id="83" name="Google Shape;83;p13"/>
              <p:cNvSpPr/>
              <p:nvPr/>
            </p:nvSpPr>
            <p:spPr>
              <a:xfrm rot="-5400000">
                <a:off x="5708850" y="3417450"/>
                <a:ext cx="1326900" cy="13269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triangle" w="sm" len="sm"/>
                <a:tailEnd type="triangl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4" name="Google Shape;84;p13"/>
              <p:cNvCxnSpPr/>
              <p:nvPr/>
            </p:nvCxnSpPr>
            <p:spPr>
              <a:xfrm>
                <a:off x="6109725" y="3957425"/>
                <a:ext cx="2268000" cy="226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" name="Google Shape;85;p13"/>
              <p:cNvCxnSpPr/>
              <p:nvPr/>
            </p:nvCxnSpPr>
            <p:spPr>
              <a:xfrm flipH="1">
                <a:off x="6102050" y="3941996"/>
                <a:ext cx="2291100" cy="2291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" name="Google Shape;86;p13"/>
              <p:cNvCxnSpPr/>
              <p:nvPr/>
            </p:nvCxnSpPr>
            <p:spPr>
              <a:xfrm>
                <a:off x="5978575" y="3949725"/>
                <a:ext cx="0" cy="2283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triangle" w="sm" len="sm"/>
                <a:tailEnd type="triangle" w="sm" len="sm"/>
              </a:ln>
            </p:spPr>
          </p:cxnSp>
        </p:grpSp>
        <p:pic>
          <p:nvPicPr>
            <p:cNvPr id="16" name="Imagen 3">
              <a:extLst>
                <a:ext uri="{FF2B5EF4-FFF2-40B4-BE49-F238E27FC236}">
                  <a16:creationId xmlns:a16="http://schemas.microsoft.com/office/drawing/2014/main" id="{BA329C48-1812-4C3D-B1B9-882AC6C68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7067" y="2373395"/>
              <a:ext cx="1530837" cy="1462061"/>
            </a:xfrm>
            <a:prstGeom prst="rect">
              <a:avLst/>
            </a:prstGeom>
          </p:spPr>
        </p:pic>
      </p:grpSp>
      <p:sp>
        <p:nvSpPr>
          <p:cNvPr id="17" name="Google Shape;87;p13">
            <a:extLst>
              <a:ext uri="{FF2B5EF4-FFF2-40B4-BE49-F238E27FC236}">
                <a16:creationId xmlns:a16="http://schemas.microsoft.com/office/drawing/2014/main" id="{CD018A45-B069-45B5-83E4-212B223688D0}"/>
              </a:ext>
            </a:extLst>
          </p:cNvPr>
          <p:cNvSpPr txBox="1">
            <a:spLocks/>
          </p:cNvSpPr>
          <p:nvPr/>
        </p:nvSpPr>
        <p:spPr>
          <a:xfrm>
            <a:off x="499071" y="275846"/>
            <a:ext cx="7772400" cy="617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s-ES" sz="2800" b="1" dirty="0"/>
              <a:t>Análisis de redes sociales</a:t>
            </a:r>
            <a:endParaRPr lang="es-ES" sz="1800" b="1" dirty="0"/>
          </a:p>
        </p:txBody>
      </p:sp>
    </p:spTree>
    <p:extLst>
      <p:ext uri="{BB962C8B-B14F-4D97-AF65-F5344CB8AC3E}">
        <p14:creationId xmlns:p14="http://schemas.microsoft.com/office/powerpoint/2010/main" val="538314894"/>
      </p:ext>
    </p:extLst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565F6F"/>
      </a:dk2>
      <a:lt2>
        <a:srgbClr val="DFE3E9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5150</TotalTime>
  <Words>4219</Words>
  <Application>Microsoft Office PowerPoint</Application>
  <PresentationFormat>Presentación en pantalla (16:9)</PresentationFormat>
  <Paragraphs>394</Paragraphs>
  <Slides>61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71" baseType="lpstr">
      <vt:lpstr>Cousine</vt:lpstr>
      <vt:lpstr>Garamond</vt:lpstr>
      <vt:lpstr>Symbol</vt:lpstr>
      <vt:lpstr>Cambria Math</vt:lpstr>
      <vt:lpstr>ff1</vt:lpstr>
      <vt:lpstr>Segoe UI</vt:lpstr>
      <vt:lpstr>ff5</vt:lpstr>
      <vt:lpstr>Arial</vt:lpstr>
      <vt:lpstr>Myriad Pro</vt:lpstr>
      <vt:lpstr>Valentine template</vt:lpstr>
      <vt:lpstr>Análisis de redes sociales: fundamentos, tareas, aplicaciones    Dr. Horacio Grass Boada Investigador postdoc.  DATAI. Universidad de Navarra dhgrass@unav.es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de redes sociales ∈ Análisis redes complejas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Caso de estudio: Detección de comunidades con solapamiento</vt:lpstr>
      <vt:lpstr>Marco teórico </vt:lpstr>
      <vt:lpstr>Principios de la propuesta</vt:lpstr>
      <vt:lpstr>Propuesta: definiciones</vt:lpstr>
      <vt:lpstr>Propuesta: definiciones</vt:lpstr>
      <vt:lpstr>Propuesta: definiciones</vt:lpstr>
      <vt:lpstr>Propuesta</vt:lpstr>
      <vt:lpstr>Aportes teóricos</vt:lpstr>
      <vt:lpstr>Propuesta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Aportes teóricos</vt:lpstr>
      <vt:lpstr>Aportes teóricos/prácticos</vt:lpstr>
      <vt:lpstr>Presentación de PowerPoint</vt:lpstr>
      <vt:lpstr>Investigaciones actuales</vt:lpstr>
      <vt:lpstr>Investigaciones actuales</vt:lpstr>
      <vt:lpstr>Investigaciones actuales</vt:lpstr>
      <vt:lpstr>Investigaciones actuales</vt:lpstr>
      <vt:lpstr>Investigaciones actuales: Graph Embedding</vt:lpstr>
      <vt:lpstr>Investigaciones actuales</vt:lpstr>
      <vt:lpstr>Investigaciones actuales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Descubrimiento de conocimiento en redes complejas. Red social Twitter. DATAI. Universidad de Navarra</dc:title>
  <dc:creator>darian</dc:creator>
  <cp:lastModifiedBy>Darian Horacio Grass Boada</cp:lastModifiedBy>
  <cp:revision>207</cp:revision>
  <dcterms:modified xsi:type="dcterms:W3CDTF">2024-05-25T06:57:01Z</dcterms:modified>
</cp:coreProperties>
</file>